
<file path=[Content_Types].xml><?xml version="1.0" encoding="utf-8"?>
<Types xmlns="http://schemas.openxmlformats.org/package/2006/content-types">
  <Default Extension="bin" ContentType="application/vnd.openxmlformats-officedocument.oleObject"/>
  <Default Extension="emf" ContentType="image/x-emf"/>
  <Default Extension="gif" ContentType="image/gif"/>
  <Default Extension="jpeg" ContentType="image/jpeg"/>
  <Default Extension="jpg" ContentType="image/jpeg"/>
  <Default Extension="png" ContentType="image/png"/>
  <Default Extension="rels" ContentType="application/vnd.openxmlformats-package.relationships+xml"/>
  <Default Extension="vml" ContentType="application/vnd.openxmlformats-officedocument.vmlDrawing"/>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3" r:id="rId1"/>
  </p:sldMasterIdLst>
  <p:notesMasterIdLst>
    <p:notesMasterId r:id="rId36"/>
  </p:notesMasterIdLst>
  <p:handoutMasterIdLst>
    <p:handoutMasterId r:id="rId37"/>
  </p:handoutMasterIdLst>
  <p:sldIdLst>
    <p:sldId id="256" r:id="rId2"/>
    <p:sldId id="593" r:id="rId3"/>
    <p:sldId id="553" r:id="rId4"/>
    <p:sldId id="554" r:id="rId5"/>
    <p:sldId id="555" r:id="rId6"/>
    <p:sldId id="556" r:id="rId7"/>
    <p:sldId id="557" r:id="rId8"/>
    <p:sldId id="558" r:id="rId9"/>
    <p:sldId id="559" r:id="rId10"/>
    <p:sldId id="564" r:id="rId11"/>
    <p:sldId id="565" r:id="rId12"/>
    <p:sldId id="258" r:id="rId13"/>
    <p:sldId id="594" r:id="rId14"/>
    <p:sldId id="257" r:id="rId15"/>
    <p:sldId id="261" r:id="rId16"/>
    <p:sldId id="567" r:id="rId17"/>
    <p:sldId id="568" r:id="rId18"/>
    <p:sldId id="606" r:id="rId19"/>
    <p:sldId id="259" r:id="rId20"/>
    <p:sldId id="610" r:id="rId21"/>
    <p:sldId id="260" r:id="rId22"/>
    <p:sldId id="262" r:id="rId23"/>
    <p:sldId id="589" r:id="rId24"/>
    <p:sldId id="590" r:id="rId25"/>
    <p:sldId id="263" r:id="rId26"/>
    <p:sldId id="607" r:id="rId27"/>
    <p:sldId id="265" r:id="rId28"/>
    <p:sldId id="611" r:id="rId29"/>
    <p:sldId id="613" r:id="rId30"/>
    <p:sldId id="615" r:id="rId31"/>
    <p:sldId id="612" r:id="rId32"/>
    <p:sldId id="614" r:id="rId33"/>
    <p:sldId id="609" r:id="rId34"/>
    <p:sldId id="608" r:id="rId35"/>
  </p:sldIdLst>
  <p:sldSz cx="12192000" cy="6858000"/>
  <p:notesSz cx="7315200" cy="9601200"/>
  <p:defaultTextStyle>
    <a:defPPr>
      <a:defRPr lang="en-US"/>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15:guide id="1" orient="horz" pos="3024">
          <p15:clr>
            <a:srgbClr val="A4A3A4"/>
          </p15:clr>
        </p15:guide>
        <p15:guide id="2" pos="2304">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00"/>
    <a:srgbClr val="008A5E"/>
    <a:srgbClr val="0000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34580" autoAdjust="0"/>
    <p:restoredTop sz="86410" autoAdjust="0"/>
  </p:normalViewPr>
  <p:slideViewPr>
    <p:cSldViewPr>
      <p:cViewPr varScale="1">
        <p:scale>
          <a:sx n="74" d="100"/>
          <a:sy n="74" d="100"/>
        </p:scale>
        <p:origin x="156" y="60"/>
      </p:cViewPr>
      <p:guideLst>
        <p:guide orient="horz" pos="2160"/>
        <p:guide pos="3840"/>
      </p:guideLst>
    </p:cSldViewPr>
  </p:slideViewPr>
  <p:outlineViewPr>
    <p:cViewPr>
      <p:scale>
        <a:sx n="33" d="100"/>
        <a:sy n="33" d="100"/>
      </p:scale>
      <p:origin x="0" y="0"/>
    </p:cViewPr>
  </p:outlineViewPr>
  <p:notesTextViewPr>
    <p:cViewPr>
      <p:scale>
        <a:sx n="3" d="2"/>
        <a:sy n="3" d="2"/>
      </p:scale>
      <p:origin x="0" y="0"/>
    </p:cViewPr>
  </p:notesTextViewPr>
  <p:sorterViewPr>
    <p:cViewPr>
      <p:scale>
        <a:sx n="50" d="100"/>
        <a:sy n="50" d="100"/>
      </p:scale>
      <p:origin x="0" y="0"/>
    </p:cViewPr>
  </p:sorterViewPr>
  <p:notesViewPr>
    <p:cSldViewPr>
      <p:cViewPr varScale="1">
        <p:scale>
          <a:sx n="83" d="100"/>
          <a:sy n="83" d="100"/>
        </p:scale>
        <p:origin x="3816" y="84"/>
      </p:cViewPr>
      <p:guideLst>
        <p:guide orient="horz" pos="3024"/>
        <p:guide pos="2304"/>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microsoft.com/office/2016/11/relationships/changesInfo" Target="changesInfos/changesInfo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handoutMaster" Target="handoutMasters/handoutMaster1.xml"/><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Peter Narsavage" userId="042332d6d8dd6fdf" providerId="LiveId" clId="{8D265E9F-730C-4A03-9C26-D07F1E69D916}"/>
    <pc:docChg chg="modSld sldOrd">
      <pc:chgData name="Peter Narsavage" userId="042332d6d8dd6fdf" providerId="LiveId" clId="{8D265E9F-730C-4A03-9C26-D07F1E69D916}" dt="2020-02-13T01:43:18.450" v="1"/>
      <pc:docMkLst>
        <pc:docMk/>
      </pc:docMkLst>
      <pc:sldChg chg="ord">
        <pc:chgData name="Peter Narsavage" userId="042332d6d8dd6fdf" providerId="LiveId" clId="{8D265E9F-730C-4A03-9C26-D07F1E69D916}" dt="2020-02-13T01:43:18.450" v="1"/>
        <pc:sldMkLst>
          <pc:docMk/>
          <pc:sldMk cId="2310108549" sldId="607"/>
        </pc:sldMkLst>
      </pc:sldChg>
    </pc:docChg>
  </pc:docChgLst>
</pc:chgInfo>
</file>

<file path=ppt/drawings/_rels/vmlDrawing1.vml.rels><?xml version="1.0" encoding="UTF-8" standalone="yes"?>
<Relationships xmlns="http://schemas.openxmlformats.org/package/2006/relationships"><Relationship Id="rId1" Type="http://schemas.openxmlformats.org/officeDocument/2006/relationships/image" Target="../media/image37.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8434" name="Rectangle 2"/>
          <p:cNvSpPr>
            <a:spLocks noGrp="1" noChangeArrowheads="1"/>
          </p:cNvSpPr>
          <p:nvPr>
            <p:ph type="hdr" sz="quarter"/>
          </p:nvPr>
        </p:nvSpPr>
        <p:spPr bwMode="auto">
          <a:xfrm>
            <a:off x="0" y="0"/>
            <a:ext cx="3170238" cy="479425"/>
          </a:xfrm>
          <a:prstGeom prst="rect">
            <a:avLst/>
          </a:prstGeom>
          <a:noFill/>
          <a:ln w="9525">
            <a:noFill/>
            <a:miter lim="800000"/>
            <a:headEnd/>
            <a:tailEnd/>
          </a:ln>
          <a:effectLst/>
        </p:spPr>
        <p:txBody>
          <a:bodyPr vert="horz" wrap="square" lIns="96650" tIns="48325" rIns="96650" bIns="48325" numCol="1" anchor="t" anchorCtr="0" compatLnSpc="1">
            <a:prstTxWarp prst="textNoShape">
              <a:avLst/>
            </a:prstTxWarp>
          </a:bodyPr>
          <a:lstStyle>
            <a:lvl1pPr algn="l" defTabSz="966788" eaLnBrk="1" hangingPunct="1">
              <a:defRPr sz="1300">
                <a:latin typeface="Times New Roman" pitchFamily="18" charset="0"/>
              </a:defRPr>
            </a:lvl1pPr>
          </a:lstStyle>
          <a:p>
            <a:pPr>
              <a:defRPr/>
            </a:pPr>
            <a:endParaRPr lang="en-US"/>
          </a:p>
        </p:txBody>
      </p:sp>
      <p:sp>
        <p:nvSpPr>
          <p:cNvPr id="18435" name="Rectangle 3"/>
          <p:cNvSpPr>
            <a:spLocks noGrp="1" noChangeArrowheads="1"/>
          </p:cNvSpPr>
          <p:nvPr>
            <p:ph type="dt" sz="quarter" idx="1"/>
          </p:nvPr>
        </p:nvSpPr>
        <p:spPr bwMode="auto">
          <a:xfrm>
            <a:off x="4144963" y="0"/>
            <a:ext cx="3170237" cy="479425"/>
          </a:xfrm>
          <a:prstGeom prst="rect">
            <a:avLst/>
          </a:prstGeom>
          <a:noFill/>
          <a:ln w="9525">
            <a:noFill/>
            <a:miter lim="800000"/>
            <a:headEnd/>
            <a:tailEnd/>
          </a:ln>
          <a:effectLst/>
        </p:spPr>
        <p:txBody>
          <a:bodyPr vert="horz" wrap="square" lIns="96650" tIns="48325" rIns="96650" bIns="48325" numCol="1" anchor="t" anchorCtr="0" compatLnSpc="1">
            <a:prstTxWarp prst="textNoShape">
              <a:avLst/>
            </a:prstTxWarp>
          </a:bodyPr>
          <a:lstStyle>
            <a:lvl1pPr algn="r" defTabSz="966788" eaLnBrk="1" hangingPunct="1">
              <a:defRPr sz="1300">
                <a:latin typeface="Times New Roman" pitchFamily="18" charset="0"/>
              </a:defRPr>
            </a:lvl1pPr>
          </a:lstStyle>
          <a:p>
            <a:pPr>
              <a:defRPr/>
            </a:pPr>
            <a:endParaRPr lang="en-US"/>
          </a:p>
        </p:txBody>
      </p:sp>
      <p:sp>
        <p:nvSpPr>
          <p:cNvPr id="18436" name="Rectangle 4"/>
          <p:cNvSpPr>
            <a:spLocks noGrp="1" noChangeArrowheads="1"/>
          </p:cNvSpPr>
          <p:nvPr>
            <p:ph type="ftr" sz="quarter" idx="2"/>
          </p:nvPr>
        </p:nvSpPr>
        <p:spPr bwMode="auto">
          <a:xfrm>
            <a:off x="0" y="9121775"/>
            <a:ext cx="3170238" cy="479425"/>
          </a:xfrm>
          <a:prstGeom prst="rect">
            <a:avLst/>
          </a:prstGeom>
          <a:noFill/>
          <a:ln w="9525">
            <a:noFill/>
            <a:miter lim="800000"/>
            <a:headEnd/>
            <a:tailEnd/>
          </a:ln>
          <a:effectLst/>
        </p:spPr>
        <p:txBody>
          <a:bodyPr vert="horz" wrap="square" lIns="96650" tIns="48325" rIns="96650" bIns="48325" numCol="1" anchor="b" anchorCtr="0" compatLnSpc="1">
            <a:prstTxWarp prst="textNoShape">
              <a:avLst/>
            </a:prstTxWarp>
          </a:bodyPr>
          <a:lstStyle>
            <a:lvl1pPr algn="l" defTabSz="966788" eaLnBrk="1" hangingPunct="1">
              <a:defRPr sz="1300">
                <a:latin typeface="Times New Roman" pitchFamily="18" charset="0"/>
              </a:defRPr>
            </a:lvl1pPr>
          </a:lstStyle>
          <a:p>
            <a:pPr>
              <a:defRPr/>
            </a:pPr>
            <a:endParaRPr lang="en-US"/>
          </a:p>
        </p:txBody>
      </p:sp>
      <p:sp>
        <p:nvSpPr>
          <p:cNvPr id="18437" name="Rectangle 5"/>
          <p:cNvSpPr>
            <a:spLocks noGrp="1" noChangeArrowheads="1"/>
          </p:cNvSpPr>
          <p:nvPr>
            <p:ph type="sldNum" sz="quarter" idx="3"/>
          </p:nvPr>
        </p:nvSpPr>
        <p:spPr bwMode="auto">
          <a:xfrm>
            <a:off x="4144963" y="9121775"/>
            <a:ext cx="3170237" cy="479425"/>
          </a:xfrm>
          <a:prstGeom prst="rect">
            <a:avLst/>
          </a:prstGeom>
          <a:noFill/>
          <a:ln w="9525">
            <a:noFill/>
            <a:miter lim="800000"/>
            <a:headEnd/>
            <a:tailEnd/>
          </a:ln>
          <a:effectLst/>
        </p:spPr>
        <p:txBody>
          <a:bodyPr vert="horz" wrap="square" lIns="96650" tIns="48325" rIns="96650" bIns="48325" numCol="1" anchor="b" anchorCtr="0" compatLnSpc="1">
            <a:prstTxWarp prst="textNoShape">
              <a:avLst/>
            </a:prstTxWarp>
          </a:bodyPr>
          <a:lstStyle>
            <a:lvl1pPr algn="r" defTabSz="966788" eaLnBrk="1" hangingPunct="1">
              <a:defRPr sz="1300">
                <a:latin typeface="Times New Roman" panose="02020603050405020304" pitchFamily="18" charset="0"/>
              </a:defRPr>
            </a:lvl1pPr>
          </a:lstStyle>
          <a:p>
            <a:pPr>
              <a:defRPr/>
            </a:pPr>
            <a:fld id="{0AF6098E-DB0B-4C42-9AA1-198EBC61D6C7}" type="slidenum">
              <a:rPr lang="en-US" altLang="en-US"/>
              <a:pPr>
                <a:defRPr/>
              </a:pPr>
              <a:t>‹#›</a:t>
            </a:fld>
            <a:endParaRPr lang="en-US" altLang="en-US"/>
          </a:p>
        </p:txBody>
      </p:sp>
    </p:spTree>
    <p:extLst>
      <p:ext uri="{BB962C8B-B14F-4D97-AF65-F5344CB8AC3E}">
        <p14:creationId xmlns:p14="http://schemas.microsoft.com/office/powerpoint/2010/main" val="65817142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6802" name="Rectangle 2"/>
          <p:cNvSpPr>
            <a:spLocks noGrp="1" noChangeArrowheads="1"/>
          </p:cNvSpPr>
          <p:nvPr>
            <p:ph type="hdr" sz="quarter"/>
          </p:nvPr>
        </p:nvSpPr>
        <p:spPr bwMode="auto">
          <a:xfrm>
            <a:off x="0" y="0"/>
            <a:ext cx="3175000" cy="473075"/>
          </a:xfrm>
          <a:prstGeom prst="rect">
            <a:avLst/>
          </a:prstGeom>
          <a:noFill/>
          <a:ln w="9525">
            <a:noFill/>
            <a:miter lim="800000"/>
            <a:headEnd/>
            <a:tailEnd/>
          </a:ln>
          <a:effectLst/>
        </p:spPr>
        <p:txBody>
          <a:bodyPr vert="horz" wrap="square" lIns="94931" tIns="47466" rIns="94931" bIns="47466" numCol="1" anchor="t" anchorCtr="0" compatLnSpc="1">
            <a:prstTxWarp prst="textNoShape">
              <a:avLst/>
            </a:prstTxWarp>
          </a:bodyPr>
          <a:lstStyle>
            <a:lvl1pPr algn="l" defTabSz="949325" eaLnBrk="1" hangingPunct="1">
              <a:lnSpc>
                <a:spcPct val="130000"/>
              </a:lnSpc>
              <a:spcBef>
                <a:spcPct val="20000"/>
              </a:spcBef>
              <a:buFontTx/>
              <a:buChar char="–"/>
              <a:defRPr sz="1300">
                <a:solidFill>
                  <a:schemeClr val="bg1"/>
                </a:solidFill>
                <a:latin typeface="Trebuchet MS" pitchFamily="34" charset="0"/>
              </a:defRPr>
            </a:lvl1pPr>
          </a:lstStyle>
          <a:p>
            <a:pPr>
              <a:defRPr/>
            </a:pPr>
            <a:endParaRPr lang="en-US"/>
          </a:p>
        </p:txBody>
      </p:sp>
      <p:sp>
        <p:nvSpPr>
          <p:cNvPr id="76803" name="Rectangle 3"/>
          <p:cNvSpPr>
            <a:spLocks noGrp="1" noChangeArrowheads="1"/>
          </p:cNvSpPr>
          <p:nvPr>
            <p:ph type="dt" idx="1"/>
          </p:nvPr>
        </p:nvSpPr>
        <p:spPr bwMode="auto">
          <a:xfrm>
            <a:off x="4125913" y="0"/>
            <a:ext cx="3175000" cy="473075"/>
          </a:xfrm>
          <a:prstGeom prst="rect">
            <a:avLst/>
          </a:prstGeom>
          <a:noFill/>
          <a:ln w="9525">
            <a:noFill/>
            <a:miter lim="800000"/>
            <a:headEnd/>
            <a:tailEnd/>
          </a:ln>
          <a:effectLst/>
        </p:spPr>
        <p:txBody>
          <a:bodyPr vert="horz" wrap="square" lIns="94931" tIns="47466" rIns="94931" bIns="47466" numCol="1" anchor="t" anchorCtr="0" compatLnSpc="1">
            <a:prstTxWarp prst="textNoShape">
              <a:avLst/>
            </a:prstTxWarp>
          </a:bodyPr>
          <a:lstStyle>
            <a:lvl1pPr algn="r" defTabSz="949325" eaLnBrk="1" hangingPunct="1">
              <a:lnSpc>
                <a:spcPct val="130000"/>
              </a:lnSpc>
              <a:spcBef>
                <a:spcPct val="20000"/>
              </a:spcBef>
              <a:buFontTx/>
              <a:buChar char="–"/>
              <a:defRPr sz="1300">
                <a:solidFill>
                  <a:schemeClr val="bg1"/>
                </a:solidFill>
                <a:latin typeface="Trebuchet MS" pitchFamily="34" charset="0"/>
              </a:defRPr>
            </a:lvl1pPr>
          </a:lstStyle>
          <a:p>
            <a:pPr>
              <a:defRPr/>
            </a:pPr>
            <a:endParaRPr lang="en-US"/>
          </a:p>
        </p:txBody>
      </p:sp>
      <p:sp>
        <p:nvSpPr>
          <p:cNvPr id="2052" name="Rectangle 4"/>
          <p:cNvSpPr>
            <a:spLocks noGrp="1" noRot="1" noChangeAspect="1" noChangeArrowheads="1" noTextEdit="1"/>
          </p:cNvSpPr>
          <p:nvPr>
            <p:ph type="sldImg" idx="2"/>
          </p:nvPr>
        </p:nvSpPr>
        <p:spPr bwMode="auto">
          <a:xfrm>
            <a:off x="425450" y="709613"/>
            <a:ext cx="6451600" cy="3630612"/>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6805" name="Rectangle 5"/>
          <p:cNvSpPr>
            <a:spLocks noGrp="1" noChangeArrowheads="1"/>
          </p:cNvSpPr>
          <p:nvPr>
            <p:ph type="body" sz="quarter" idx="3"/>
          </p:nvPr>
        </p:nvSpPr>
        <p:spPr bwMode="auto">
          <a:xfrm>
            <a:off x="950913" y="4576763"/>
            <a:ext cx="5399087" cy="4343400"/>
          </a:xfrm>
          <a:prstGeom prst="rect">
            <a:avLst/>
          </a:prstGeom>
          <a:noFill/>
          <a:ln w="9525">
            <a:noFill/>
            <a:miter lim="800000"/>
            <a:headEnd/>
            <a:tailEnd/>
          </a:ln>
          <a:effectLst/>
        </p:spPr>
        <p:txBody>
          <a:bodyPr vert="horz" wrap="square" lIns="94931" tIns="47466" rIns="94931" bIns="47466"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76806" name="Rectangle 6"/>
          <p:cNvSpPr>
            <a:spLocks noGrp="1" noChangeArrowheads="1"/>
          </p:cNvSpPr>
          <p:nvPr>
            <p:ph type="ftr" sz="quarter" idx="4"/>
          </p:nvPr>
        </p:nvSpPr>
        <p:spPr bwMode="auto">
          <a:xfrm>
            <a:off x="0" y="9156700"/>
            <a:ext cx="3175000" cy="473075"/>
          </a:xfrm>
          <a:prstGeom prst="rect">
            <a:avLst/>
          </a:prstGeom>
          <a:noFill/>
          <a:ln w="9525">
            <a:noFill/>
            <a:miter lim="800000"/>
            <a:headEnd/>
            <a:tailEnd/>
          </a:ln>
          <a:effectLst/>
        </p:spPr>
        <p:txBody>
          <a:bodyPr vert="horz" wrap="square" lIns="94931" tIns="47466" rIns="94931" bIns="47466" numCol="1" anchor="b" anchorCtr="0" compatLnSpc="1">
            <a:prstTxWarp prst="textNoShape">
              <a:avLst/>
            </a:prstTxWarp>
          </a:bodyPr>
          <a:lstStyle>
            <a:lvl1pPr algn="l" defTabSz="949325" eaLnBrk="1" hangingPunct="1">
              <a:lnSpc>
                <a:spcPct val="130000"/>
              </a:lnSpc>
              <a:spcBef>
                <a:spcPct val="20000"/>
              </a:spcBef>
              <a:buFontTx/>
              <a:buChar char="–"/>
              <a:defRPr sz="1300">
                <a:solidFill>
                  <a:schemeClr val="bg1"/>
                </a:solidFill>
                <a:latin typeface="Trebuchet MS" pitchFamily="34" charset="0"/>
              </a:defRPr>
            </a:lvl1pPr>
          </a:lstStyle>
          <a:p>
            <a:pPr>
              <a:defRPr/>
            </a:pPr>
            <a:endParaRPr lang="en-US"/>
          </a:p>
        </p:txBody>
      </p:sp>
      <p:sp>
        <p:nvSpPr>
          <p:cNvPr id="76807" name="Rectangle 7"/>
          <p:cNvSpPr>
            <a:spLocks noGrp="1" noChangeArrowheads="1"/>
          </p:cNvSpPr>
          <p:nvPr>
            <p:ph type="sldNum" sz="quarter" idx="5"/>
          </p:nvPr>
        </p:nvSpPr>
        <p:spPr bwMode="auto">
          <a:xfrm>
            <a:off x="4125913" y="9156700"/>
            <a:ext cx="3175000" cy="473075"/>
          </a:xfrm>
          <a:prstGeom prst="rect">
            <a:avLst/>
          </a:prstGeom>
          <a:noFill/>
          <a:ln w="9525">
            <a:noFill/>
            <a:miter lim="800000"/>
            <a:headEnd/>
            <a:tailEnd/>
          </a:ln>
          <a:effectLst/>
        </p:spPr>
        <p:txBody>
          <a:bodyPr vert="horz" wrap="square" lIns="94931" tIns="47466" rIns="94931" bIns="47466" numCol="1" anchor="b" anchorCtr="0" compatLnSpc="1">
            <a:prstTxWarp prst="textNoShape">
              <a:avLst/>
            </a:prstTxWarp>
          </a:bodyPr>
          <a:lstStyle>
            <a:lvl1pPr algn="r" defTabSz="949325" eaLnBrk="1" hangingPunct="1">
              <a:lnSpc>
                <a:spcPct val="130000"/>
              </a:lnSpc>
              <a:spcBef>
                <a:spcPct val="20000"/>
              </a:spcBef>
              <a:buFontTx/>
              <a:buChar char="–"/>
              <a:defRPr sz="1300">
                <a:solidFill>
                  <a:schemeClr val="bg1"/>
                </a:solidFill>
                <a:latin typeface="Trebuchet MS" panose="020B0603020202020204" pitchFamily="34" charset="0"/>
              </a:defRPr>
            </a:lvl1pPr>
          </a:lstStyle>
          <a:p>
            <a:pPr>
              <a:defRPr/>
            </a:pPr>
            <a:fld id="{4CC7AC6C-427C-4820-A68D-96CFD3BE2DB4}" type="slidenum">
              <a:rPr lang="en-US" altLang="en-US"/>
              <a:pPr>
                <a:defRPr/>
              </a:pPr>
              <a:t>‹#›</a:t>
            </a:fld>
            <a:endParaRPr lang="en-US" altLang="en-US"/>
          </a:p>
        </p:txBody>
      </p:sp>
    </p:spTree>
    <p:extLst>
      <p:ext uri="{BB962C8B-B14F-4D97-AF65-F5344CB8AC3E}">
        <p14:creationId xmlns:p14="http://schemas.microsoft.com/office/powerpoint/2010/main" val="1880229576"/>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Slide Image Placeholder 1"/>
          <p:cNvSpPr>
            <a:spLocks noGrp="1" noRot="1" noChangeAspect="1" noTextEdit="1"/>
          </p:cNvSpPr>
          <p:nvPr>
            <p:ph type="sldImg"/>
          </p:nvPr>
        </p:nvSpPr>
        <p:spPr>
          <a:xfrm>
            <a:off x="425450" y="709613"/>
            <a:ext cx="6451600" cy="3630612"/>
          </a:xfrm>
          <a:ln/>
        </p:spPr>
      </p:sp>
      <p:sp>
        <p:nvSpPr>
          <p:cNvPr id="512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
        <p:nvSpPr>
          <p:cNvPr id="512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49325">
              <a:spcBef>
                <a:spcPct val="30000"/>
              </a:spcBef>
              <a:defRPr sz="1200">
                <a:solidFill>
                  <a:schemeClr val="tx1"/>
                </a:solidFill>
                <a:latin typeface="Times New Roman" panose="02020603050405020304" pitchFamily="18" charset="0"/>
              </a:defRPr>
            </a:lvl1pPr>
            <a:lvl2pPr marL="742950" indent="-285750" defTabSz="949325">
              <a:spcBef>
                <a:spcPct val="30000"/>
              </a:spcBef>
              <a:defRPr sz="1200">
                <a:solidFill>
                  <a:schemeClr val="tx1"/>
                </a:solidFill>
                <a:latin typeface="Times New Roman" panose="02020603050405020304" pitchFamily="18" charset="0"/>
              </a:defRPr>
            </a:lvl2pPr>
            <a:lvl3pPr marL="1143000" indent="-228600" defTabSz="949325">
              <a:spcBef>
                <a:spcPct val="30000"/>
              </a:spcBef>
              <a:defRPr sz="1200">
                <a:solidFill>
                  <a:schemeClr val="tx1"/>
                </a:solidFill>
                <a:latin typeface="Times New Roman" panose="02020603050405020304" pitchFamily="18" charset="0"/>
              </a:defRPr>
            </a:lvl3pPr>
            <a:lvl4pPr marL="1600200" indent="-228600" defTabSz="949325">
              <a:spcBef>
                <a:spcPct val="30000"/>
              </a:spcBef>
              <a:defRPr sz="1200">
                <a:solidFill>
                  <a:schemeClr val="tx1"/>
                </a:solidFill>
                <a:latin typeface="Times New Roman" panose="02020603050405020304" pitchFamily="18" charset="0"/>
              </a:defRPr>
            </a:lvl4pPr>
            <a:lvl5pPr marL="2057400" indent="-228600" defTabSz="949325">
              <a:spcBef>
                <a:spcPct val="30000"/>
              </a:spcBef>
              <a:defRPr sz="1200">
                <a:solidFill>
                  <a:schemeClr val="tx1"/>
                </a:solidFill>
                <a:latin typeface="Times New Roman" panose="02020603050405020304" pitchFamily="18" charset="0"/>
              </a:defRPr>
            </a:lvl5pPr>
            <a:lvl6pPr marL="2514600" indent="-228600" defTabSz="949325"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49325"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49325"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49325"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20000"/>
              </a:spcBef>
            </a:pPr>
            <a:fld id="{B180910E-F27D-4D1F-94F2-F758C1257051}" type="slidenum">
              <a:rPr lang="en-US" altLang="en-US" sz="1300" smtClean="0">
                <a:solidFill>
                  <a:schemeClr val="bg1"/>
                </a:solidFill>
                <a:latin typeface="Trebuchet MS" panose="020B0603020202020204" pitchFamily="34" charset="0"/>
              </a:rPr>
              <a:pPr>
                <a:spcBef>
                  <a:spcPct val="20000"/>
                </a:spcBef>
              </a:pPr>
              <a:t>1</a:t>
            </a:fld>
            <a:endParaRPr lang="en-US" altLang="en-US" sz="1300">
              <a:solidFill>
                <a:schemeClr val="bg1"/>
              </a:solidFill>
              <a:latin typeface="Trebuchet MS" panose="020B0603020202020204" pitchFamily="34" charset="0"/>
            </a:endParaRPr>
          </a:p>
        </p:txBody>
      </p:sp>
    </p:spTree>
    <p:extLst>
      <p:ext uri="{BB962C8B-B14F-4D97-AF65-F5344CB8AC3E}">
        <p14:creationId xmlns:p14="http://schemas.microsoft.com/office/powerpoint/2010/main" val="183923871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Technology is changing rapidly</a:t>
            </a:r>
            <a:r>
              <a:rPr lang="en-US" baseline="0" dirty="0"/>
              <a:t> to make our lives easier</a:t>
            </a:r>
          </a:p>
          <a:p>
            <a:r>
              <a:rPr lang="en-US" baseline="0" dirty="0"/>
              <a:t>Technology in geotechnical engineering is also changing rapidly to make our work easier and more reliable. Work smarter – not harder.</a:t>
            </a:r>
            <a:endParaRPr lang="en-US" dirty="0"/>
          </a:p>
        </p:txBody>
      </p:sp>
      <p:sp>
        <p:nvSpPr>
          <p:cNvPr id="4" name="Slide Number Placeholder 3"/>
          <p:cNvSpPr>
            <a:spLocks noGrp="1"/>
          </p:cNvSpPr>
          <p:nvPr>
            <p:ph type="sldNum" sz="quarter" idx="10"/>
          </p:nvPr>
        </p:nvSpPr>
        <p:spPr/>
        <p:txBody>
          <a:bodyPr/>
          <a:lstStyle/>
          <a:p>
            <a:pPr>
              <a:defRPr/>
            </a:pPr>
            <a:fld id="{4CC7AC6C-427C-4820-A68D-96CFD3BE2DB4}" type="slidenum">
              <a:rPr lang="en-US" altLang="en-US" smtClean="0"/>
              <a:pPr>
                <a:defRPr/>
              </a:pPr>
              <a:t>2</a:t>
            </a:fld>
            <a:endParaRPr lang="en-US" altLang="en-US"/>
          </a:p>
        </p:txBody>
      </p:sp>
    </p:spTree>
    <p:extLst>
      <p:ext uri="{BB962C8B-B14F-4D97-AF65-F5344CB8AC3E}">
        <p14:creationId xmlns:p14="http://schemas.microsoft.com/office/powerpoint/2010/main" val="195551016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 software fits the needs of all consumers </a:t>
            </a:r>
          </a:p>
          <a:p>
            <a:r>
              <a:rPr lang="en-US" dirty="0"/>
              <a:t>Software must communicate data</a:t>
            </a:r>
          </a:p>
          <a:p>
            <a:endParaRPr lang="en-US" dirty="0"/>
          </a:p>
        </p:txBody>
      </p:sp>
      <p:sp>
        <p:nvSpPr>
          <p:cNvPr id="4" name="Slide Number Placeholder 3"/>
          <p:cNvSpPr>
            <a:spLocks noGrp="1"/>
          </p:cNvSpPr>
          <p:nvPr>
            <p:ph type="sldNum" sz="quarter" idx="10"/>
          </p:nvPr>
        </p:nvSpPr>
        <p:spPr/>
        <p:txBody>
          <a:bodyPr/>
          <a:lstStyle/>
          <a:p>
            <a:pPr>
              <a:defRPr/>
            </a:pPr>
            <a:fld id="{4CC7AC6C-427C-4820-A68D-96CFD3BE2DB4}" type="slidenum">
              <a:rPr lang="en-US" altLang="en-US" smtClean="0"/>
              <a:pPr>
                <a:defRPr/>
              </a:pPr>
              <a:t>22</a:t>
            </a:fld>
            <a:endParaRPr lang="en-US" altLang="en-US"/>
          </a:p>
        </p:txBody>
      </p:sp>
    </p:spTree>
    <p:extLst>
      <p:ext uri="{BB962C8B-B14F-4D97-AF65-F5344CB8AC3E}">
        <p14:creationId xmlns:p14="http://schemas.microsoft.com/office/powerpoint/2010/main" val="416558548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GB" dirty="0"/>
              <a:t>Each project has different</a:t>
            </a:r>
            <a:r>
              <a:rPr lang="en-GB" baseline="0" dirty="0"/>
              <a:t> partners who produce or use the data.  </a:t>
            </a:r>
          </a:p>
          <a:p>
            <a:r>
              <a:rPr lang="en-GB" baseline="0" dirty="0"/>
              <a:t>Agreed ways of transferring this data between partners has to be agreed</a:t>
            </a:r>
          </a:p>
          <a:p>
            <a:r>
              <a:rPr lang="en-GB" baseline="0" dirty="0"/>
              <a:t>Partners can be internal or external (departments or companies)</a:t>
            </a:r>
          </a:p>
          <a:p>
            <a:r>
              <a:rPr lang="en-GB" baseline="0" dirty="0"/>
              <a:t>If we have different ways of transferring data for each blank line then this project has 6 standards to agree to be efficient.</a:t>
            </a:r>
          </a:p>
          <a:p>
            <a:endParaRPr lang="en-GB" baseline="0" dirty="0"/>
          </a:p>
          <a:p>
            <a:r>
              <a:rPr lang="en-GB" baseline="0" dirty="0"/>
              <a:t>This is only a small project.</a:t>
            </a:r>
            <a:endParaRPr lang="en-GB" dirty="0"/>
          </a:p>
        </p:txBody>
      </p:sp>
      <p:sp>
        <p:nvSpPr>
          <p:cNvPr id="4" name="Slide Number Placeholder 3"/>
          <p:cNvSpPr>
            <a:spLocks noGrp="1"/>
          </p:cNvSpPr>
          <p:nvPr>
            <p:ph type="sldNum" sz="quarter" idx="10"/>
          </p:nvPr>
        </p:nvSpPr>
        <p:spPr/>
        <p:txBody>
          <a:bodyPr/>
          <a:lstStyle/>
          <a:p>
            <a:fld id="{9B7302B1-43CF-4C03-A301-C8D9ECA5F94A}" type="slidenum">
              <a:rPr lang="en-GB" smtClean="0"/>
              <a:t>23</a:t>
            </a:fld>
            <a:endParaRPr lang="en-GB"/>
          </a:p>
        </p:txBody>
      </p:sp>
    </p:spTree>
    <p:extLst>
      <p:ext uri="{BB962C8B-B14F-4D97-AF65-F5344CB8AC3E}">
        <p14:creationId xmlns:p14="http://schemas.microsoft.com/office/powerpoint/2010/main" val="11554315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GB" dirty="0"/>
              <a:t>Each project has different</a:t>
            </a:r>
            <a:r>
              <a:rPr lang="en-GB" baseline="0" dirty="0"/>
              <a:t> partners who produce or use the data.  </a:t>
            </a:r>
          </a:p>
          <a:p>
            <a:r>
              <a:rPr lang="en-GB" baseline="0" dirty="0"/>
              <a:t>Agreed ways of transferring this data between partners has to be agreed</a:t>
            </a:r>
          </a:p>
          <a:p>
            <a:r>
              <a:rPr lang="en-GB" baseline="0" dirty="0"/>
              <a:t>Partners can be internal or external (departments or companies)</a:t>
            </a:r>
          </a:p>
          <a:p>
            <a:r>
              <a:rPr lang="en-GB" baseline="0" dirty="0"/>
              <a:t>If we have different ways of transferring data for each blank line then this project has 6 standards to agree to be efficient.</a:t>
            </a:r>
          </a:p>
          <a:p>
            <a:endParaRPr lang="en-GB" baseline="0" dirty="0"/>
          </a:p>
          <a:p>
            <a:r>
              <a:rPr lang="en-GB" baseline="0" dirty="0"/>
              <a:t>This is only a small project.</a:t>
            </a:r>
            <a:endParaRPr lang="en-GB" dirty="0"/>
          </a:p>
        </p:txBody>
      </p:sp>
      <p:sp>
        <p:nvSpPr>
          <p:cNvPr id="4" name="Slide Number Placeholder 3"/>
          <p:cNvSpPr>
            <a:spLocks noGrp="1"/>
          </p:cNvSpPr>
          <p:nvPr>
            <p:ph type="sldNum" sz="quarter" idx="10"/>
          </p:nvPr>
        </p:nvSpPr>
        <p:spPr/>
        <p:txBody>
          <a:bodyPr/>
          <a:lstStyle/>
          <a:p>
            <a:fld id="{9B7302B1-43CF-4C03-A301-C8D9ECA5F94A}" type="slidenum">
              <a:rPr lang="en-GB" smtClean="0"/>
              <a:t>24</a:t>
            </a:fld>
            <a:endParaRPr lang="en-GB"/>
          </a:p>
        </p:txBody>
      </p:sp>
    </p:spTree>
    <p:extLst>
      <p:ext uri="{BB962C8B-B14F-4D97-AF65-F5344CB8AC3E}">
        <p14:creationId xmlns:p14="http://schemas.microsoft.com/office/powerpoint/2010/main" val="52704585"/>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84FD2793-BB5A-4683-9D24-B5B4A0021852}" type="slidenum">
              <a:rPr lang="en-US" altLang="en-US"/>
              <a:pPr>
                <a:defRPr/>
              </a:pPr>
              <a:t>‹#›</a:t>
            </a:fld>
            <a:endParaRPr lang="en-US" altLang="en-US"/>
          </a:p>
        </p:txBody>
      </p:sp>
      <p:pic>
        <p:nvPicPr>
          <p:cNvPr id="9" name="Picture 5" descr="dataforensics_logo_RGB.jpg">
            <a:extLst>
              <a:ext uri="{FF2B5EF4-FFF2-40B4-BE49-F238E27FC236}">
                <a16:creationId xmlns:a16="http://schemas.microsoft.com/office/drawing/2014/main" id="{050CD81F-A345-49CE-B17F-513E6DEBD081}"/>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9677400" y="5486399"/>
            <a:ext cx="1905000" cy="10931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99537420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F1BFF506-19D7-4AF5-ADD1-016199E57EDB}" type="slidenum">
              <a:rPr lang="en-US" altLang="en-US"/>
              <a:pPr>
                <a:defRPr/>
              </a:pPr>
              <a:t>‹#›</a:t>
            </a:fld>
            <a:endParaRPr lang="en-US" altLang="en-US"/>
          </a:p>
        </p:txBody>
      </p:sp>
    </p:spTree>
    <p:extLst>
      <p:ext uri="{BB962C8B-B14F-4D97-AF65-F5344CB8AC3E}">
        <p14:creationId xmlns:p14="http://schemas.microsoft.com/office/powerpoint/2010/main" val="40401889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609600" y="152400"/>
            <a:ext cx="10972800" cy="1143000"/>
          </a:xfrm>
        </p:spPr>
        <p:txBody>
          <a:bodyPr/>
          <a:lstStyle/>
          <a:p>
            <a:r>
              <a:rPr lang="en-US"/>
              <a:t>Click to edit Master title style</a:t>
            </a:r>
          </a:p>
        </p:txBody>
      </p:sp>
      <p:sp>
        <p:nvSpPr>
          <p:cNvPr id="3" name="Vertical Text Placeholder 2"/>
          <p:cNvSpPr>
            <a:spLocks noGrp="1"/>
          </p:cNvSpPr>
          <p:nvPr>
            <p:ph type="body" orient="vert" idx="1"/>
          </p:nvPr>
        </p:nvSpPr>
        <p:spPr>
          <a:xfrm>
            <a:off x="609600" y="1447800"/>
            <a:ext cx="10972800" cy="4678363"/>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2C55333A-EB45-4FCD-B98D-A71272BC27F3}" type="slidenum">
              <a:rPr lang="en-US" altLang="en-US"/>
              <a:pPr>
                <a:defRPr/>
              </a:pPr>
              <a:t>‹#›</a:t>
            </a:fld>
            <a:endParaRPr lang="en-US" altLang="en-US"/>
          </a:p>
        </p:txBody>
      </p:sp>
    </p:spTree>
    <p:extLst>
      <p:ext uri="{BB962C8B-B14F-4D97-AF65-F5344CB8AC3E}">
        <p14:creationId xmlns:p14="http://schemas.microsoft.com/office/powerpoint/2010/main" val="409020177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457201"/>
            <a:ext cx="2743200" cy="5668963"/>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457201"/>
            <a:ext cx="8026400" cy="5668963"/>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D0AB13A0-B8E5-4845-885D-C0C5C4370628}" type="slidenum">
              <a:rPr lang="en-US" altLang="en-US"/>
              <a:pPr>
                <a:defRPr/>
              </a:pPr>
              <a:t>‹#›</a:t>
            </a:fld>
            <a:endParaRPr lang="en-US" altLang="en-US"/>
          </a:p>
        </p:txBody>
      </p:sp>
    </p:spTree>
    <p:extLst>
      <p:ext uri="{BB962C8B-B14F-4D97-AF65-F5344CB8AC3E}">
        <p14:creationId xmlns:p14="http://schemas.microsoft.com/office/powerpoint/2010/main" val="206440624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609600" y="152400"/>
            <a:ext cx="10972800" cy="1143000"/>
          </a:xfrm>
        </p:spPr>
        <p:txBody>
          <a:bodyPr/>
          <a:lstStyle/>
          <a:p>
            <a:r>
              <a:rPr lang="en-US"/>
              <a:t>Click to edit Master title style</a:t>
            </a:r>
          </a:p>
        </p:txBody>
      </p:sp>
      <p:sp>
        <p:nvSpPr>
          <p:cNvPr id="3" name="Table Placeholder 2"/>
          <p:cNvSpPr>
            <a:spLocks noGrp="1"/>
          </p:cNvSpPr>
          <p:nvPr>
            <p:ph type="tbl" idx="1"/>
          </p:nvPr>
        </p:nvSpPr>
        <p:spPr>
          <a:xfrm>
            <a:off x="609600" y="1371601"/>
            <a:ext cx="10972800" cy="4754563"/>
          </a:xfrm>
        </p:spPr>
        <p:txBody>
          <a:bodyPr/>
          <a:lstStyle/>
          <a:p>
            <a:pPr lvl="0"/>
            <a:endParaRPr lang="en-US" noProof="0"/>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6D2D4D88-F953-4402-960D-9B2AF43767EA}" type="slidenum">
              <a:rPr lang="en-US" altLang="en-US"/>
              <a:pPr>
                <a:defRPr/>
              </a:pPr>
              <a:t>‹#›</a:t>
            </a:fld>
            <a:endParaRPr lang="en-US" altLang="en-US"/>
          </a:p>
        </p:txBody>
      </p:sp>
    </p:spTree>
    <p:extLst>
      <p:ext uri="{BB962C8B-B14F-4D97-AF65-F5344CB8AC3E}">
        <p14:creationId xmlns:p14="http://schemas.microsoft.com/office/powerpoint/2010/main" val="188694060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Bullet Lis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58295" y="325121"/>
            <a:ext cx="11408773" cy="579120"/>
          </a:xfrm>
          <a:prstGeom prst="rect">
            <a:avLst/>
          </a:prstGeom>
        </p:spPr>
        <p:txBody>
          <a:bodyPr>
            <a:normAutofit/>
          </a:bodyPr>
          <a:lstStyle>
            <a:lvl1pPr>
              <a:defRPr sz="2700">
                <a:solidFill>
                  <a:srgbClr val="999999"/>
                </a:solidFill>
                <a:latin typeface="Seravek Medium" panose="020B0703050000020004" pitchFamily="34" charset="0"/>
              </a:defRPr>
            </a:lvl1pPr>
          </a:lstStyle>
          <a:p>
            <a:r>
              <a:rPr lang="en-US" dirty="0"/>
              <a:t>Title for slide</a:t>
            </a:r>
            <a:endParaRPr lang="en-GB" dirty="0"/>
          </a:p>
        </p:txBody>
      </p:sp>
      <p:cxnSp>
        <p:nvCxnSpPr>
          <p:cNvPr id="16" name="Straight Connector 15"/>
          <p:cNvCxnSpPr/>
          <p:nvPr userDrawn="1"/>
        </p:nvCxnSpPr>
        <p:spPr>
          <a:xfrm flipV="1">
            <a:off x="8143239" y="6858000"/>
            <a:ext cx="0" cy="121920"/>
          </a:xfrm>
          <a:prstGeom prst="line">
            <a:avLst/>
          </a:prstGeom>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userDrawn="1"/>
        </p:nvCxnSpPr>
        <p:spPr>
          <a:xfrm flipV="1">
            <a:off x="4048761" y="6858000"/>
            <a:ext cx="0" cy="193040"/>
          </a:xfrm>
          <a:prstGeom prst="line">
            <a:avLst/>
          </a:prstGeom>
        </p:spPr>
        <p:style>
          <a:lnRef idx="1">
            <a:schemeClr val="accent1"/>
          </a:lnRef>
          <a:fillRef idx="0">
            <a:schemeClr val="accent1"/>
          </a:fillRef>
          <a:effectRef idx="0">
            <a:schemeClr val="accent1"/>
          </a:effectRef>
          <a:fontRef idx="minor">
            <a:schemeClr val="tx1"/>
          </a:fontRef>
        </p:style>
      </p:cxnSp>
      <p:sp>
        <p:nvSpPr>
          <p:cNvPr id="9" name="Text Placeholder 8"/>
          <p:cNvSpPr>
            <a:spLocks noGrp="1"/>
          </p:cNvSpPr>
          <p:nvPr>
            <p:ph type="body" sz="quarter" idx="13"/>
          </p:nvPr>
        </p:nvSpPr>
        <p:spPr>
          <a:xfrm>
            <a:off x="4048759" y="1493100"/>
            <a:ext cx="7584441" cy="4257463"/>
          </a:xfrm>
          <a:prstGeom prst="rect">
            <a:avLst/>
          </a:prstGeom>
        </p:spPr>
        <p:txBody>
          <a:bodyPr/>
          <a:lstStyle>
            <a:lvl1pPr marL="266700" indent="-266700">
              <a:spcAft>
                <a:spcPts val="750"/>
              </a:spcAft>
              <a:buSzPct val="120000"/>
              <a:buFont typeface="Arial" panose="020B0604020202020204" pitchFamily="34" charset="0"/>
              <a:buChar char="•"/>
              <a:defRPr baseline="0">
                <a:solidFill>
                  <a:srgbClr val="004898"/>
                </a:solidFill>
                <a:latin typeface="Seravek Light" panose="020B0503040000020004" pitchFamily="34" charset="0"/>
              </a:defRPr>
            </a:lvl1pPr>
            <a:lvl2pPr marL="540000">
              <a:defRPr sz="1600">
                <a:solidFill>
                  <a:schemeClr val="tx1"/>
                </a:solidFill>
                <a:latin typeface="Seravek Light" panose="020B0503040000020004" pitchFamily="34" charset="0"/>
              </a:defRPr>
            </a:lvl2pPr>
            <a:lvl3pPr marL="756000">
              <a:defRPr sz="1600">
                <a:solidFill>
                  <a:schemeClr val="tx1"/>
                </a:solidFill>
                <a:latin typeface="Seravek Light" panose="020B0503040000020004" pitchFamily="34" charset="0"/>
              </a:defRPr>
            </a:lvl3pPr>
            <a:lvl4pPr>
              <a:defRPr sz="1600">
                <a:solidFill>
                  <a:schemeClr val="tx1"/>
                </a:solidFill>
                <a:latin typeface="Seravek Light" panose="020B0503040000020004" pitchFamily="34" charset="0"/>
              </a:defRPr>
            </a:lvl4pPr>
            <a:lvl5pPr>
              <a:defRPr sz="1600">
                <a:solidFill>
                  <a:schemeClr val="tx1"/>
                </a:solidFill>
                <a:latin typeface="Seravek Light" panose="020B0503040000020004" pitchFamily="34" charset="0"/>
              </a:defRPr>
            </a:lvl5pPr>
          </a:lstStyle>
          <a:p>
            <a:pPr lvl="0"/>
            <a:r>
              <a:rPr lang="en-US" dirty="0"/>
              <a:t>Click to edit Master text </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0" name="TextBox 9"/>
          <p:cNvSpPr txBox="1"/>
          <p:nvPr userDrawn="1"/>
        </p:nvSpPr>
        <p:spPr>
          <a:xfrm>
            <a:off x="10733221" y="6247366"/>
            <a:ext cx="834203" cy="223138"/>
          </a:xfrm>
          <a:prstGeom prst="rect">
            <a:avLst/>
          </a:prstGeom>
          <a:noFill/>
        </p:spPr>
        <p:txBody>
          <a:bodyPr wrap="none" lIns="68580" tIns="34290" rIns="68580" bIns="34290" rtlCol="0">
            <a:spAutoFit/>
          </a:bodyPr>
          <a:lstStyle/>
          <a:p>
            <a:r>
              <a:rPr lang="en-GB" sz="1000" dirty="0">
                <a:solidFill>
                  <a:srgbClr val="0154A2"/>
                </a:solidFill>
                <a:latin typeface="Seravek Medium" panose="020B0703050000020004" pitchFamily="34" charset="0"/>
              </a:rPr>
              <a:t>keynetix.com</a:t>
            </a:r>
          </a:p>
        </p:txBody>
      </p:sp>
      <p:pic>
        <p:nvPicPr>
          <p:cNvPr id="12" name="Picture 1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49737" y="6025832"/>
            <a:ext cx="3524337" cy="583885"/>
          </a:xfrm>
          <a:prstGeom prst="rect">
            <a:avLst/>
          </a:prstGeom>
        </p:spPr>
      </p:pic>
    </p:spTree>
    <p:extLst>
      <p:ext uri="{BB962C8B-B14F-4D97-AF65-F5344CB8AC3E}">
        <p14:creationId xmlns:p14="http://schemas.microsoft.com/office/powerpoint/2010/main" val="82285355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2_Blank">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58295" y="325121"/>
            <a:ext cx="11408773" cy="579120"/>
          </a:xfrm>
          <a:prstGeom prst="rect">
            <a:avLst/>
          </a:prstGeom>
        </p:spPr>
        <p:txBody>
          <a:bodyPr>
            <a:normAutofit/>
          </a:bodyPr>
          <a:lstStyle>
            <a:lvl1pPr>
              <a:defRPr sz="2700">
                <a:solidFill>
                  <a:srgbClr val="999999"/>
                </a:solidFill>
                <a:latin typeface="Seravek Medium" panose="020B0703050000020004" pitchFamily="34" charset="0"/>
              </a:defRPr>
            </a:lvl1pPr>
          </a:lstStyle>
          <a:p>
            <a:r>
              <a:rPr lang="en-US" dirty="0"/>
              <a:t>Title for slide</a:t>
            </a:r>
            <a:endParaRPr lang="en-GB" dirty="0"/>
          </a:p>
        </p:txBody>
      </p:sp>
      <p:cxnSp>
        <p:nvCxnSpPr>
          <p:cNvPr id="16" name="Straight Connector 15"/>
          <p:cNvCxnSpPr/>
          <p:nvPr userDrawn="1"/>
        </p:nvCxnSpPr>
        <p:spPr>
          <a:xfrm flipV="1">
            <a:off x="8143239" y="6858000"/>
            <a:ext cx="0" cy="121920"/>
          </a:xfrm>
          <a:prstGeom prst="line">
            <a:avLst/>
          </a:prstGeom>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userDrawn="1"/>
        </p:nvCxnSpPr>
        <p:spPr>
          <a:xfrm flipV="1">
            <a:off x="4048761" y="6858000"/>
            <a:ext cx="0" cy="193040"/>
          </a:xfrm>
          <a:prstGeom prst="line">
            <a:avLst/>
          </a:prstGeom>
        </p:spPr>
        <p:style>
          <a:lnRef idx="1">
            <a:schemeClr val="accent1"/>
          </a:lnRef>
          <a:fillRef idx="0">
            <a:schemeClr val="accent1"/>
          </a:fillRef>
          <a:effectRef idx="0">
            <a:schemeClr val="accent1"/>
          </a:effectRef>
          <a:fontRef idx="minor">
            <a:schemeClr val="tx1"/>
          </a:fontRef>
        </p:style>
      </p:cxnSp>
      <p:sp>
        <p:nvSpPr>
          <p:cNvPr id="9" name="TextBox 8"/>
          <p:cNvSpPr txBox="1"/>
          <p:nvPr userDrawn="1"/>
        </p:nvSpPr>
        <p:spPr>
          <a:xfrm>
            <a:off x="10733221" y="6247366"/>
            <a:ext cx="834203" cy="223138"/>
          </a:xfrm>
          <a:prstGeom prst="rect">
            <a:avLst/>
          </a:prstGeom>
          <a:noFill/>
        </p:spPr>
        <p:txBody>
          <a:bodyPr wrap="none" lIns="68580" tIns="34290" rIns="68580" bIns="34290" rtlCol="0">
            <a:spAutoFit/>
          </a:bodyPr>
          <a:lstStyle/>
          <a:p>
            <a:r>
              <a:rPr lang="en-GB" sz="1000" dirty="0">
                <a:solidFill>
                  <a:srgbClr val="0154A2"/>
                </a:solidFill>
                <a:latin typeface="Seravek Medium" panose="020B0703050000020004" pitchFamily="34" charset="0"/>
              </a:rPr>
              <a:t>keynetix.com</a:t>
            </a:r>
          </a:p>
        </p:txBody>
      </p: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49737" y="6025832"/>
            <a:ext cx="3524337" cy="583885"/>
          </a:xfrm>
          <a:prstGeom prst="rect">
            <a:avLst/>
          </a:prstGeom>
        </p:spPr>
      </p:pic>
    </p:spTree>
    <p:extLst>
      <p:ext uri="{BB962C8B-B14F-4D97-AF65-F5344CB8AC3E}">
        <p14:creationId xmlns:p14="http://schemas.microsoft.com/office/powerpoint/2010/main" val="1952331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3_Blank">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58295" y="325121"/>
            <a:ext cx="11408773" cy="579120"/>
          </a:xfrm>
          <a:prstGeom prst="rect">
            <a:avLst/>
          </a:prstGeom>
        </p:spPr>
        <p:txBody>
          <a:bodyPr>
            <a:normAutofit/>
          </a:bodyPr>
          <a:lstStyle>
            <a:lvl1pPr>
              <a:defRPr sz="2700">
                <a:solidFill>
                  <a:srgbClr val="999999"/>
                </a:solidFill>
                <a:latin typeface="Seravek Medium" panose="020B0703050000020004" pitchFamily="34" charset="0"/>
              </a:defRPr>
            </a:lvl1pPr>
          </a:lstStyle>
          <a:p>
            <a:r>
              <a:rPr lang="en-US" dirty="0"/>
              <a:t>Title for slide</a:t>
            </a:r>
            <a:endParaRPr lang="en-GB" dirty="0"/>
          </a:p>
        </p:txBody>
      </p:sp>
      <p:cxnSp>
        <p:nvCxnSpPr>
          <p:cNvPr id="16" name="Straight Connector 15"/>
          <p:cNvCxnSpPr/>
          <p:nvPr userDrawn="1"/>
        </p:nvCxnSpPr>
        <p:spPr>
          <a:xfrm flipV="1">
            <a:off x="8143239" y="6858000"/>
            <a:ext cx="0" cy="121920"/>
          </a:xfrm>
          <a:prstGeom prst="line">
            <a:avLst/>
          </a:prstGeom>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userDrawn="1"/>
        </p:nvCxnSpPr>
        <p:spPr>
          <a:xfrm flipV="1">
            <a:off x="4048761" y="6858000"/>
            <a:ext cx="0" cy="193040"/>
          </a:xfrm>
          <a:prstGeom prst="line">
            <a:avLst/>
          </a:prstGeom>
        </p:spPr>
        <p:style>
          <a:lnRef idx="1">
            <a:schemeClr val="accent1"/>
          </a:lnRef>
          <a:fillRef idx="0">
            <a:schemeClr val="accent1"/>
          </a:fillRef>
          <a:effectRef idx="0">
            <a:schemeClr val="accent1"/>
          </a:effectRef>
          <a:fontRef idx="minor">
            <a:schemeClr val="tx1"/>
          </a:fontRef>
        </p:style>
      </p:cxnSp>
      <p:sp>
        <p:nvSpPr>
          <p:cNvPr id="9" name="TextBox 8"/>
          <p:cNvSpPr txBox="1"/>
          <p:nvPr userDrawn="1"/>
        </p:nvSpPr>
        <p:spPr>
          <a:xfrm>
            <a:off x="10733221" y="6247366"/>
            <a:ext cx="834203" cy="223138"/>
          </a:xfrm>
          <a:prstGeom prst="rect">
            <a:avLst/>
          </a:prstGeom>
          <a:noFill/>
        </p:spPr>
        <p:txBody>
          <a:bodyPr wrap="none" lIns="68580" tIns="34290" rIns="68580" bIns="34290" rtlCol="0">
            <a:spAutoFit/>
          </a:bodyPr>
          <a:lstStyle/>
          <a:p>
            <a:r>
              <a:rPr lang="en-GB" sz="1000" dirty="0">
                <a:solidFill>
                  <a:srgbClr val="0154A2"/>
                </a:solidFill>
                <a:latin typeface="Seravek Medium" panose="020B0703050000020004" pitchFamily="34" charset="0"/>
              </a:rPr>
              <a:t>keynetix.com</a:t>
            </a:r>
          </a:p>
        </p:txBody>
      </p: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49737" y="6025832"/>
            <a:ext cx="3524337" cy="583885"/>
          </a:xfrm>
          <a:prstGeom prst="rect">
            <a:avLst/>
          </a:prstGeom>
        </p:spPr>
      </p:pic>
    </p:spTree>
    <p:extLst>
      <p:ext uri="{BB962C8B-B14F-4D97-AF65-F5344CB8AC3E}">
        <p14:creationId xmlns:p14="http://schemas.microsoft.com/office/powerpoint/2010/main" val="159642473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5_Blank">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58295" y="325121"/>
            <a:ext cx="11408773" cy="579120"/>
          </a:xfrm>
          <a:prstGeom prst="rect">
            <a:avLst/>
          </a:prstGeom>
        </p:spPr>
        <p:txBody>
          <a:bodyPr>
            <a:normAutofit/>
          </a:bodyPr>
          <a:lstStyle>
            <a:lvl1pPr>
              <a:defRPr sz="2700">
                <a:solidFill>
                  <a:srgbClr val="999999"/>
                </a:solidFill>
                <a:latin typeface="Seravek Medium" panose="020B0703050000020004" pitchFamily="34" charset="0"/>
              </a:defRPr>
            </a:lvl1pPr>
          </a:lstStyle>
          <a:p>
            <a:r>
              <a:rPr lang="en-US" dirty="0"/>
              <a:t>Title for slide</a:t>
            </a:r>
            <a:endParaRPr lang="en-GB" dirty="0"/>
          </a:p>
        </p:txBody>
      </p:sp>
      <p:cxnSp>
        <p:nvCxnSpPr>
          <p:cNvPr id="16" name="Straight Connector 15"/>
          <p:cNvCxnSpPr/>
          <p:nvPr userDrawn="1"/>
        </p:nvCxnSpPr>
        <p:spPr>
          <a:xfrm flipV="1">
            <a:off x="8143239" y="6858000"/>
            <a:ext cx="0" cy="121920"/>
          </a:xfrm>
          <a:prstGeom prst="line">
            <a:avLst/>
          </a:prstGeom>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userDrawn="1"/>
        </p:nvCxnSpPr>
        <p:spPr>
          <a:xfrm flipV="1">
            <a:off x="4048761" y="6858000"/>
            <a:ext cx="0" cy="193040"/>
          </a:xfrm>
          <a:prstGeom prst="line">
            <a:avLst/>
          </a:prstGeom>
        </p:spPr>
        <p:style>
          <a:lnRef idx="1">
            <a:schemeClr val="accent1"/>
          </a:lnRef>
          <a:fillRef idx="0">
            <a:schemeClr val="accent1"/>
          </a:fillRef>
          <a:effectRef idx="0">
            <a:schemeClr val="accent1"/>
          </a:effectRef>
          <a:fontRef idx="minor">
            <a:schemeClr val="tx1"/>
          </a:fontRef>
        </p:style>
      </p:cxnSp>
      <p:sp>
        <p:nvSpPr>
          <p:cNvPr id="9" name="TextBox 8"/>
          <p:cNvSpPr txBox="1"/>
          <p:nvPr userDrawn="1"/>
        </p:nvSpPr>
        <p:spPr>
          <a:xfrm>
            <a:off x="10733221" y="6247366"/>
            <a:ext cx="834203" cy="223138"/>
          </a:xfrm>
          <a:prstGeom prst="rect">
            <a:avLst/>
          </a:prstGeom>
          <a:noFill/>
        </p:spPr>
        <p:txBody>
          <a:bodyPr wrap="none" lIns="68580" tIns="34290" rIns="68580" bIns="34290" rtlCol="0">
            <a:spAutoFit/>
          </a:bodyPr>
          <a:lstStyle/>
          <a:p>
            <a:r>
              <a:rPr lang="en-GB" sz="1000" dirty="0">
                <a:solidFill>
                  <a:srgbClr val="0154A2"/>
                </a:solidFill>
                <a:latin typeface="Seravek Medium" panose="020B0703050000020004" pitchFamily="34" charset="0"/>
              </a:rPr>
              <a:t>keynetix.com</a:t>
            </a:r>
          </a:p>
        </p:txBody>
      </p: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49737" y="6025832"/>
            <a:ext cx="3524337" cy="583885"/>
          </a:xfrm>
          <a:prstGeom prst="rect">
            <a:avLst/>
          </a:prstGeom>
        </p:spPr>
      </p:pic>
    </p:spTree>
    <p:extLst>
      <p:ext uri="{BB962C8B-B14F-4D97-AF65-F5344CB8AC3E}">
        <p14:creationId xmlns:p14="http://schemas.microsoft.com/office/powerpoint/2010/main" val="301659993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6_Blank">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58295" y="325121"/>
            <a:ext cx="11408773" cy="579120"/>
          </a:xfrm>
          <a:prstGeom prst="rect">
            <a:avLst/>
          </a:prstGeom>
        </p:spPr>
        <p:txBody>
          <a:bodyPr>
            <a:normAutofit/>
          </a:bodyPr>
          <a:lstStyle>
            <a:lvl1pPr>
              <a:defRPr sz="2700">
                <a:solidFill>
                  <a:srgbClr val="999999"/>
                </a:solidFill>
                <a:latin typeface="Seravek Medium" panose="020B0703050000020004" pitchFamily="34" charset="0"/>
              </a:defRPr>
            </a:lvl1pPr>
          </a:lstStyle>
          <a:p>
            <a:r>
              <a:rPr lang="en-US" dirty="0"/>
              <a:t>Title for slide</a:t>
            </a:r>
            <a:endParaRPr lang="en-GB" dirty="0"/>
          </a:p>
        </p:txBody>
      </p:sp>
      <p:cxnSp>
        <p:nvCxnSpPr>
          <p:cNvPr id="16" name="Straight Connector 15"/>
          <p:cNvCxnSpPr/>
          <p:nvPr userDrawn="1"/>
        </p:nvCxnSpPr>
        <p:spPr>
          <a:xfrm flipV="1">
            <a:off x="8143239" y="6858000"/>
            <a:ext cx="0" cy="121920"/>
          </a:xfrm>
          <a:prstGeom prst="line">
            <a:avLst/>
          </a:prstGeom>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userDrawn="1"/>
        </p:nvCxnSpPr>
        <p:spPr>
          <a:xfrm flipV="1">
            <a:off x="4048761" y="6858000"/>
            <a:ext cx="0" cy="193040"/>
          </a:xfrm>
          <a:prstGeom prst="line">
            <a:avLst/>
          </a:prstGeom>
        </p:spPr>
        <p:style>
          <a:lnRef idx="1">
            <a:schemeClr val="accent1"/>
          </a:lnRef>
          <a:fillRef idx="0">
            <a:schemeClr val="accent1"/>
          </a:fillRef>
          <a:effectRef idx="0">
            <a:schemeClr val="accent1"/>
          </a:effectRef>
          <a:fontRef idx="minor">
            <a:schemeClr val="tx1"/>
          </a:fontRef>
        </p:style>
      </p:cxnSp>
      <p:sp>
        <p:nvSpPr>
          <p:cNvPr id="9" name="TextBox 8"/>
          <p:cNvSpPr txBox="1"/>
          <p:nvPr userDrawn="1"/>
        </p:nvSpPr>
        <p:spPr>
          <a:xfrm>
            <a:off x="10733221" y="6247366"/>
            <a:ext cx="834203" cy="223138"/>
          </a:xfrm>
          <a:prstGeom prst="rect">
            <a:avLst/>
          </a:prstGeom>
          <a:noFill/>
        </p:spPr>
        <p:txBody>
          <a:bodyPr wrap="none" lIns="68580" tIns="34290" rIns="68580" bIns="34290" rtlCol="0">
            <a:spAutoFit/>
          </a:bodyPr>
          <a:lstStyle/>
          <a:p>
            <a:r>
              <a:rPr lang="en-GB" sz="1000" dirty="0">
                <a:solidFill>
                  <a:srgbClr val="0154A2"/>
                </a:solidFill>
                <a:latin typeface="Seravek Medium" panose="020B0703050000020004" pitchFamily="34" charset="0"/>
              </a:rPr>
              <a:t>keynetix.com</a:t>
            </a:r>
          </a:p>
        </p:txBody>
      </p: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49737" y="6025832"/>
            <a:ext cx="3524337" cy="583885"/>
          </a:xfrm>
          <a:prstGeom prst="rect">
            <a:avLst/>
          </a:prstGeom>
        </p:spPr>
      </p:pic>
    </p:spTree>
    <p:extLst>
      <p:ext uri="{BB962C8B-B14F-4D97-AF65-F5344CB8AC3E}">
        <p14:creationId xmlns:p14="http://schemas.microsoft.com/office/powerpoint/2010/main" val="14554369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7_Blank">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58295" y="325121"/>
            <a:ext cx="11408773" cy="579120"/>
          </a:xfrm>
          <a:prstGeom prst="rect">
            <a:avLst/>
          </a:prstGeom>
        </p:spPr>
        <p:txBody>
          <a:bodyPr>
            <a:normAutofit/>
          </a:bodyPr>
          <a:lstStyle>
            <a:lvl1pPr>
              <a:defRPr sz="2700">
                <a:solidFill>
                  <a:srgbClr val="999999"/>
                </a:solidFill>
                <a:latin typeface="Seravek Medium" panose="020B0703050000020004" pitchFamily="34" charset="0"/>
              </a:defRPr>
            </a:lvl1pPr>
          </a:lstStyle>
          <a:p>
            <a:r>
              <a:rPr lang="en-US" dirty="0"/>
              <a:t>Title for slide</a:t>
            </a:r>
            <a:endParaRPr lang="en-GB" dirty="0"/>
          </a:p>
        </p:txBody>
      </p:sp>
      <p:cxnSp>
        <p:nvCxnSpPr>
          <p:cNvPr id="16" name="Straight Connector 15"/>
          <p:cNvCxnSpPr/>
          <p:nvPr userDrawn="1"/>
        </p:nvCxnSpPr>
        <p:spPr>
          <a:xfrm flipV="1">
            <a:off x="8143239" y="6858000"/>
            <a:ext cx="0" cy="121920"/>
          </a:xfrm>
          <a:prstGeom prst="line">
            <a:avLst/>
          </a:prstGeom>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userDrawn="1"/>
        </p:nvCxnSpPr>
        <p:spPr>
          <a:xfrm flipV="1">
            <a:off x="4048761" y="6858000"/>
            <a:ext cx="0" cy="193040"/>
          </a:xfrm>
          <a:prstGeom prst="line">
            <a:avLst/>
          </a:prstGeom>
        </p:spPr>
        <p:style>
          <a:lnRef idx="1">
            <a:schemeClr val="accent1"/>
          </a:lnRef>
          <a:fillRef idx="0">
            <a:schemeClr val="accent1"/>
          </a:fillRef>
          <a:effectRef idx="0">
            <a:schemeClr val="accent1"/>
          </a:effectRef>
          <a:fontRef idx="minor">
            <a:schemeClr val="tx1"/>
          </a:fontRef>
        </p:style>
      </p:cxnSp>
      <p:sp>
        <p:nvSpPr>
          <p:cNvPr id="9" name="TextBox 8"/>
          <p:cNvSpPr txBox="1"/>
          <p:nvPr userDrawn="1"/>
        </p:nvSpPr>
        <p:spPr>
          <a:xfrm>
            <a:off x="10733221" y="6247366"/>
            <a:ext cx="834203" cy="223138"/>
          </a:xfrm>
          <a:prstGeom prst="rect">
            <a:avLst/>
          </a:prstGeom>
          <a:noFill/>
        </p:spPr>
        <p:txBody>
          <a:bodyPr wrap="none" lIns="68580" tIns="34290" rIns="68580" bIns="34290" rtlCol="0">
            <a:spAutoFit/>
          </a:bodyPr>
          <a:lstStyle/>
          <a:p>
            <a:r>
              <a:rPr lang="en-GB" sz="1000" dirty="0">
                <a:solidFill>
                  <a:srgbClr val="0154A2"/>
                </a:solidFill>
                <a:latin typeface="Seravek Medium" panose="020B0703050000020004" pitchFamily="34" charset="0"/>
              </a:rPr>
              <a:t>keynetix.com</a:t>
            </a:r>
          </a:p>
        </p:txBody>
      </p: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49737" y="6025832"/>
            <a:ext cx="3524337" cy="583885"/>
          </a:xfrm>
          <a:prstGeom prst="rect">
            <a:avLst/>
          </a:prstGeom>
        </p:spPr>
      </p:pic>
    </p:spTree>
    <p:extLst>
      <p:ext uri="{BB962C8B-B14F-4D97-AF65-F5344CB8AC3E}">
        <p14:creationId xmlns:p14="http://schemas.microsoft.com/office/powerpoint/2010/main" val="45972139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152400"/>
            <a:ext cx="10972800" cy="1143000"/>
          </a:xfrm>
        </p:spPr>
        <p:txBody>
          <a:bodyPr/>
          <a:lstStyle/>
          <a:p>
            <a:r>
              <a:rPr lang="en-US"/>
              <a:t>Click to edit Master title style</a:t>
            </a:r>
          </a:p>
        </p:txBody>
      </p:sp>
      <p:sp>
        <p:nvSpPr>
          <p:cNvPr id="3" name="Content Placeholder 2"/>
          <p:cNvSpPr>
            <a:spLocks noGrp="1"/>
          </p:cNvSpPr>
          <p:nvPr>
            <p:ph idx="1"/>
          </p:nvPr>
        </p:nvSpPr>
        <p:spPr>
          <a:xfrm>
            <a:off x="609600" y="1371601"/>
            <a:ext cx="10972800" cy="47545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136B96E4-397D-4582-BF7F-217FD7CF486C}" type="slidenum">
              <a:rPr lang="en-US" altLang="en-US"/>
              <a:pPr>
                <a:defRPr/>
              </a:pPr>
              <a:t>‹#›</a:t>
            </a:fld>
            <a:endParaRPr lang="en-US" altLang="en-US"/>
          </a:p>
        </p:txBody>
      </p:sp>
      <p:pic>
        <p:nvPicPr>
          <p:cNvPr id="7" name="Picture 5" descr="dataforensics_logo_RGB.jpg">
            <a:extLst>
              <a:ext uri="{FF2B5EF4-FFF2-40B4-BE49-F238E27FC236}">
                <a16:creationId xmlns:a16="http://schemas.microsoft.com/office/drawing/2014/main" id="{8C6FBBB4-91DB-4E6F-9B30-C9A983F2157D}"/>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9677400" y="5486399"/>
            <a:ext cx="1905000" cy="10931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46582845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Picture Slide">
    <p:spTree>
      <p:nvGrpSpPr>
        <p:cNvPr id="1" name=""/>
        <p:cNvGrpSpPr/>
        <p:nvPr/>
      </p:nvGrpSpPr>
      <p:grpSpPr>
        <a:xfrm>
          <a:off x="0" y="0"/>
          <a:ext cx="0" cy="0"/>
          <a:chOff x="0" y="0"/>
          <a:chExt cx="0" cy="0"/>
        </a:xfrm>
      </p:grpSpPr>
      <p:sp>
        <p:nvSpPr>
          <p:cNvPr id="6" name="Picture Placeholder 5"/>
          <p:cNvSpPr>
            <a:spLocks noGrp="1"/>
          </p:cNvSpPr>
          <p:nvPr>
            <p:ph type="pic" sz="quarter" idx="13"/>
          </p:nvPr>
        </p:nvSpPr>
        <p:spPr>
          <a:xfrm>
            <a:off x="0" y="0"/>
            <a:ext cx="12192000" cy="6858000"/>
          </a:xfrm>
          <a:prstGeom prst="rect">
            <a:avLst/>
          </a:prstGeom>
        </p:spPr>
        <p:txBody>
          <a:bodyPr/>
          <a:lstStyle/>
          <a:p>
            <a:endParaRPr lang="en-GB" dirty="0"/>
          </a:p>
        </p:txBody>
      </p:sp>
      <p:sp>
        <p:nvSpPr>
          <p:cNvPr id="9" name="Text Placeholder 8"/>
          <p:cNvSpPr>
            <a:spLocks noGrp="1"/>
          </p:cNvSpPr>
          <p:nvPr>
            <p:ph type="body" sz="quarter" idx="14" hasCustomPrompt="1"/>
          </p:nvPr>
        </p:nvSpPr>
        <p:spPr>
          <a:xfrm>
            <a:off x="2499783" y="2123020"/>
            <a:ext cx="4104216" cy="447463"/>
          </a:xfrm>
          <a:prstGeom prst="rect">
            <a:avLst/>
          </a:prstGeom>
          <a:solidFill>
            <a:srgbClr val="007FC8"/>
          </a:solidFill>
        </p:spPr>
        <p:txBody>
          <a:bodyPr/>
          <a:lstStyle>
            <a:lvl1pPr>
              <a:defRPr baseline="0">
                <a:solidFill>
                  <a:schemeClr val="bg1"/>
                </a:solidFill>
                <a:latin typeface="Seravek Light" panose="020B0503040000020004" pitchFamily="34" charset="0"/>
              </a:defRPr>
            </a:lvl1pPr>
          </a:lstStyle>
          <a:p>
            <a:pPr lvl="0"/>
            <a:r>
              <a:rPr lang="en-GB" dirty="0"/>
              <a:t>Picture title</a:t>
            </a:r>
          </a:p>
        </p:txBody>
      </p:sp>
    </p:spTree>
    <p:extLst>
      <p:ext uri="{BB962C8B-B14F-4D97-AF65-F5344CB8AC3E}">
        <p14:creationId xmlns:p14="http://schemas.microsoft.com/office/powerpoint/2010/main" val="220657751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152400"/>
            <a:ext cx="10972800" cy="1143000"/>
          </a:xfrm>
        </p:spPr>
        <p:txBody>
          <a:bodyPr/>
          <a:lstStyle/>
          <a:p>
            <a:r>
              <a:rPr lang="en-US"/>
              <a:t>Click to edit Master title style</a:t>
            </a:r>
          </a:p>
        </p:txBody>
      </p:sp>
      <p:sp>
        <p:nvSpPr>
          <p:cNvPr id="3" name="Content Placeholder 2"/>
          <p:cNvSpPr>
            <a:spLocks noGrp="1"/>
          </p:cNvSpPr>
          <p:nvPr>
            <p:ph idx="1"/>
          </p:nvPr>
        </p:nvSpPr>
        <p:spPr>
          <a:xfrm>
            <a:off x="609600" y="1371601"/>
            <a:ext cx="10972800" cy="47545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136B96E4-397D-4582-BF7F-217FD7CF486C}" type="slidenum">
              <a:rPr lang="en-US" altLang="en-US"/>
              <a:pPr>
                <a:defRPr/>
              </a:pPr>
              <a:t>‹#›</a:t>
            </a:fld>
            <a:endParaRPr lang="en-US" altLang="en-US"/>
          </a:p>
        </p:txBody>
      </p:sp>
    </p:spTree>
    <p:extLst>
      <p:ext uri="{BB962C8B-B14F-4D97-AF65-F5344CB8AC3E}">
        <p14:creationId xmlns:p14="http://schemas.microsoft.com/office/powerpoint/2010/main" val="176536900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C3A1F912-59F8-410D-91F3-C3A229C60A64}" type="slidenum">
              <a:rPr lang="en-US" altLang="en-US"/>
              <a:pPr>
                <a:defRPr/>
              </a:pPr>
              <a:t>‹#›</a:t>
            </a:fld>
            <a:endParaRPr lang="en-US" altLang="en-US"/>
          </a:p>
        </p:txBody>
      </p:sp>
    </p:spTree>
    <p:extLst>
      <p:ext uri="{BB962C8B-B14F-4D97-AF65-F5344CB8AC3E}">
        <p14:creationId xmlns:p14="http://schemas.microsoft.com/office/powerpoint/2010/main" val="265965542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152400"/>
            <a:ext cx="10972800" cy="1143000"/>
          </a:xfrm>
        </p:spPr>
        <p:txBody>
          <a:bodyPr/>
          <a:lstStyle/>
          <a:p>
            <a:r>
              <a:rPr lang="en-US"/>
              <a:t>Click to edit Master title style</a:t>
            </a:r>
          </a:p>
        </p:txBody>
      </p:sp>
      <p:sp>
        <p:nvSpPr>
          <p:cNvPr id="3" name="Content Placeholder 2"/>
          <p:cNvSpPr>
            <a:spLocks noGrp="1"/>
          </p:cNvSpPr>
          <p:nvPr>
            <p:ph sz="half" idx="1"/>
          </p:nvPr>
        </p:nvSpPr>
        <p:spPr>
          <a:xfrm>
            <a:off x="609600" y="1371601"/>
            <a:ext cx="5384800" cy="47545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371601"/>
            <a:ext cx="5384800" cy="47545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5618FC6E-A0DE-4420-8F6B-D764FFBD1877}" type="slidenum">
              <a:rPr lang="en-US" altLang="en-US"/>
              <a:pPr>
                <a:defRPr/>
              </a:pPr>
              <a:t>‹#›</a:t>
            </a:fld>
            <a:endParaRPr lang="en-US" altLang="en-US"/>
          </a:p>
        </p:txBody>
      </p:sp>
    </p:spTree>
    <p:extLst>
      <p:ext uri="{BB962C8B-B14F-4D97-AF65-F5344CB8AC3E}">
        <p14:creationId xmlns:p14="http://schemas.microsoft.com/office/powerpoint/2010/main" val="330733327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152400"/>
            <a:ext cx="109728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371600"/>
            <a:ext cx="5386917" cy="80327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371600"/>
            <a:ext cx="5389033" cy="80327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A0CC44BC-3B35-4DF0-B9F8-3A83D38AB1D6}" type="slidenum">
              <a:rPr lang="en-US" altLang="en-US"/>
              <a:pPr>
                <a:defRPr/>
              </a:pPr>
              <a:t>‹#›</a:t>
            </a:fld>
            <a:endParaRPr lang="en-US" altLang="en-US"/>
          </a:p>
        </p:txBody>
      </p:sp>
    </p:spTree>
    <p:extLst>
      <p:ext uri="{BB962C8B-B14F-4D97-AF65-F5344CB8AC3E}">
        <p14:creationId xmlns:p14="http://schemas.microsoft.com/office/powerpoint/2010/main" val="216834450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09600" y="152400"/>
            <a:ext cx="10972800" cy="1143000"/>
          </a:xfrm>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AF7D588C-7648-43BF-9A89-C1D43879472A}" type="slidenum">
              <a:rPr lang="en-US" altLang="en-US"/>
              <a:pPr>
                <a:defRPr/>
              </a:pPr>
              <a:t>‹#›</a:t>
            </a:fld>
            <a:endParaRPr lang="en-US" altLang="en-US"/>
          </a:p>
        </p:txBody>
      </p:sp>
    </p:spTree>
    <p:extLst>
      <p:ext uri="{BB962C8B-B14F-4D97-AF65-F5344CB8AC3E}">
        <p14:creationId xmlns:p14="http://schemas.microsoft.com/office/powerpoint/2010/main" val="420554784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3B29143E-7AE3-40AA-816B-A6C8215F25EB}" type="slidenum">
              <a:rPr lang="en-US" altLang="en-US"/>
              <a:pPr>
                <a:defRPr/>
              </a:pPr>
              <a:t>‹#›</a:t>
            </a:fld>
            <a:endParaRPr lang="en-US" altLang="en-US"/>
          </a:p>
        </p:txBody>
      </p:sp>
    </p:spTree>
    <p:extLst>
      <p:ext uri="{BB962C8B-B14F-4D97-AF65-F5344CB8AC3E}">
        <p14:creationId xmlns:p14="http://schemas.microsoft.com/office/powerpoint/2010/main" val="132664184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E0AA43DE-4139-44CA-B7B7-804D038020D9}" type="slidenum">
              <a:rPr lang="en-US" altLang="en-US"/>
              <a:pPr>
                <a:defRPr/>
              </a:pPr>
              <a:t>‹#›</a:t>
            </a:fld>
            <a:endParaRPr lang="en-US" altLang="en-US"/>
          </a:p>
        </p:txBody>
      </p:sp>
    </p:spTree>
    <p:extLst>
      <p:ext uri="{BB962C8B-B14F-4D97-AF65-F5344CB8AC3E}">
        <p14:creationId xmlns:p14="http://schemas.microsoft.com/office/powerpoint/2010/main" val="218951254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image" Target="../media/image3.png"/><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image" Target="../media/image2.png"/><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09600" y="457200"/>
            <a:ext cx="10972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Rectangle 3"/>
          <p:cNvSpPr>
            <a:spLocks noGrp="1" noChangeArrowheads="1"/>
          </p:cNvSpPr>
          <p:nvPr>
            <p:ph type="body" idx="1"/>
          </p:nvPr>
        </p:nvSpPr>
        <p:spPr bwMode="auto">
          <a:xfrm>
            <a:off x="609600" y="1600201"/>
            <a:ext cx="10972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246788" name="Rectangle 4"/>
          <p:cNvSpPr>
            <a:spLocks noGrp="1" noChangeArrowheads="1"/>
          </p:cNvSpPr>
          <p:nvPr>
            <p:ph type="dt" sz="half" idx="2"/>
          </p:nvPr>
        </p:nvSpPr>
        <p:spPr bwMode="auto">
          <a:xfrm>
            <a:off x="609600" y="6245225"/>
            <a:ext cx="284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eaLnBrk="1" hangingPunct="1">
              <a:defRPr sz="1400">
                <a:latin typeface="Arial" charset="0"/>
              </a:defRPr>
            </a:lvl1pPr>
          </a:lstStyle>
          <a:p>
            <a:pPr>
              <a:defRPr/>
            </a:pPr>
            <a:endParaRPr lang="en-US"/>
          </a:p>
        </p:txBody>
      </p:sp>
      <p:sp>
        <p:nvSpPr>
          <p:cNvPr id="246789" name="Rectangle 5"/>
          <p:cNvSpPr>
            <a:spLocks noGrp="1" noChangeArrowheads="1"/>
          </p:cNvSpPr>
          <p:nvPr>
            <p:ph type="ftr" sz="quarter" idx="3"/>
          </p:nvPr>
        </p:nvSpPr>
        <p:spPr bwMode="auto">
          <a:xfrm>
            <a:off x="4165600" y="6245225"/>
            <a:ext cx="3860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400">
                <a:latin typeface="Arial" charset="0"/>
              </a:defRPr>
            </a:lvl1pPr>
          </a:lstStyle>
          <a:p>
            <a:pPr>
              <a:defRPr/>
            </a:pPr>
            <a:endParaRPr lang="en-US"/>
          </a:p>
        </p:txBody>
      </p:sp>
      <p:sp>
        <p:nvSpPr>
          <p:cNvPr id="246790" name="Rectangle 6"/>
          <p:cNvSpPr>
            <a:spLocks noGrp="1" noChangeArrowheads="1"/>
          </p:cNvSpPr>
          <p:nvPr>
            <p:ph type="sldNum" sz="quarter" idx="4"/>
          </p:nvPr>
        </p:nvSpPr>
        <p:spPr bwMode="auto">
          <a:xfrm>
            <a:off x="8737600" y="6245225"/>
            <a:ext cx="284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400"/>
            </a:lvl1pPr>
          </a:lstStyle>
          <a:p>
            <a:pPr>
              <a:defRPr/>
            </a:pPr>
            <a:fld id="{1444BB4B-FE98-436A-BB5F-BD934674D484}" type="slidenum">
              <a:rPr lang="en-US" altLang="en-US"/>
              <a:pPr>
                <a:defRPr/>
              </a:pPr>
              <a:t>‹#›</a:t>
            </a:fld>
            <a:endParaRPr lang="en-US" altLang="en-US"/>
          </a:p>
        </p:txBody>
      </p:sp>
      <p:pic>
        <p:nvPicPr>
          <p:cNvPr id="1031" name="Picture 10" descr="data_gridbottom"/>
          <p:cNvPicPr>
            <a:picLocks noChangeAspect="1" noChangeArrowheads="1"/>
          </p:cNvPicPr>
          <p:nvPr userDrawn="1"/>
        </p:nvPicPr>
        <p:blipFill>
          <a:blip r:embed="rId22">
            <a:extLst>
              <a:ext uri="{28A0092B-C50C-407E-A947-70E740481C1C}">
                <a14:useLocalDpi xmlns:a14="http://schemas.microsoft.com/office/drawing/2010/main" val="0"/>
              </a:ext>
            </a:extLst>
          </a:blip>
          <a:srcRect/>
          <a:stretch>
            <a:fillRect/>
          </a:stretch>
        </p:blipFill>
        <p:spPr bwMode="auto">
          <a:xfrm>
            <a:off x="0" y="6581776"/>
            <a:ext cx="12192000"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2" name="Picture 7" descr="data_gridtop"/>
          <p:cNvPicPr>
            <a:picLocks noChangeAspect="1" noChangeArrowheads="1"/>
          </p:cNvPicPr>
          <p:nvPr userDrawn="1"/>
        </p:nvPicPr>
        <p:blipFill>
          <a:blip r:embed="rId23">
            <a:extLst>
              <a:ext uri="{28A0092B-C50C-407E-A947-70E740481C1C}">
                <a14:useLocalDpi xmlns:a14="http://schemas.microsoft.com/office/drawing/2010/main" val="0"/>
              </a:ext>
            </a:extLst>
          </a:blip>
          <a:srcRect/>
          <a:stretch>
            <a:fillRect/>
          </a:stretch>
        </p:blipFill>
        <p:spPr bwMode="auto">
          <a:xfrm>
            <a:off x="0" y="0"/>
            <a:ext cx="12192000" cy="2209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3674" r:id="rId1"/>
    <p:sldLayoutId id="2147483675" r:id="rId2"/>
    <p:sldLayoutId id="2147483696"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 id="2147483685" r:id="rId13"/>
    <p:sldLayoutId id="2147483687" r:id="rId14"/>
    <p:sldLayoutId id="2147483689" r:id="rId15"/>
    <p:sldLayoutId id="2147483690" r:id="rId16"/>
    <p:sldLayoutId id="2147483692" r:id="rId17"/>
    <p:sldLayoutId id="2147483693" r:id="rId18"/>
    <p:sldLayoutId id="2147483694" r:id="rId19"/>
    <p:sldLayoutId id="2147483695" r:id="rId20"/>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5000"/>
        </a:spcBef>
        <a:spcAft>
          <a:spcPct val="0"/>
        </a:spcAft>
        <a:buSzPct val="75000"/>
        <a:buBlip>
          <a:blip r:embed="rId24"/>
        </a:buBlip>
        <a:defRPr sz="3200">
          <a:solidFill>
            <a:schemeClr val="tx1"/>
          </a:solidFill>
          <a:latin typeface="+mn-lt"/>
          <a:ea typeface="+mn-ea"/>
          <a:cs typeface="+mn-cs"/>
        </a:defRPr>
      </a:lvl1pPr>
      <a:lvl2pPr marL="742950" indent="-285750" algn="l" rtl="0" eaLnBrk="0" fontAlgn="base" hangingPunct="0">
        <a:spcBef>
          <a:spcPct val="25000"/>
        </a:spcBef>
        <a:spcAft>
          <a:spcPct val="0"/>
        </a:spcAft>
        <a:buSzPct val="70000"/>
        <a:buBlip>
          <a:blip r:embed="rId24"/>
        </a:buBlip>
        <a:defRPr sz="2800">
          <a:solidFill>
            <a:schemeClr val="tx1"/>
          </a:solidFill>
          <a:latin typeface="+mn-lt"/>
        </a:defRPr>
      </a:lvl2pPr>
      <a:lvl3pPr marL="1143000" indent="-228600" algn="l" rtl="0" eaLnBrk="0" fontAlgn="base" hangingPunct="0">
        <a:spcBef>
          <a:spcPct val="25000"/>
        </a:spcBef>
        <a:spcAft>
          <a:spcPct val="0"/>
        </a:spcAft>
        <a:buSzPct val="75000"/>
        <a:buBlip>
          <a:blip r:embed="rId24"/>
        </a:buBlip>
        <a:defRPr sz="2400">
          <a:solidFill>
            <a:schemeClr val="tx1"/>
          </a:solidFill>
          <a:latin typeface="+mn-lt"/>
        </a:defRPr>
      </a:lvl3pPr>
      <a:lvl4pPr marL="1600200" indent="-228600" algn="l" rtl="0" eaLnBrk="0" fontAlgn="base" hangingPunct="0">
        <a:spcBef>
          <a:spcPct val="25000"/>
        </a:spcBef>
        <a:spcAft>
          <a:spcPct val="0"/>
        </a:spcAft>
        <a:buSzPct val="75000"/>
        <a:buBlip>
          <a:blip r:embed="rId24"/>
        </a:buBlip>
        <a:defRPr sz="2000">
          <a:solidFill>
            <a:schemeClr val="tx1"/>
          </a:solidFill>
          <a:latin typeface="+mn-lt"/>
        </a:defRPr>
      </a:lvl4pPr>
      <a:lvl5pPr marL="2057400" indent="-228600" algn="l" rtl="0" eaLnBrk="0" fontAlgn="base" hangingPunct="0">
        <a:spcBef>
          <a:spcPct val="25000"/>
        </a:spcBef>
        <a:spcAft>
          <a:spcPct val="0"/>
        </a:spcAft>
        <a:buSzPct val="75000"/>
        <a:buBlip>
          <a:blip r:embed="rId24"/>
        </a:buBlip>
        <a:defRPr sz="2000">
          <a:solidFill>
            <a:schemeClr val="tx1"/>
          </a:solidFill>
          <a:latin typeface="+mn-lt"/>
        </a:defRPr>
      </a:lvl5pPr>
      <a:lvl6pPr marL="2514600" indent="-228600" algn="l" rtl="0" fontAlgn="base">
        <a:spcBef>
          <a:spcPct val="25000"/>
        </a:spcBef>
        <a:spcAft>
          <a:spcPct val="0"/>
        </a:spcAft>
        <a:buSzPct val="75000"/>
        <a:buBlip>
          <a:blip r:embed="rId24"/>
        </a:buBlip>
        <a:defRPr sz="2000">
          <a:solidFill>
            <a:schemeClr val="tx1"/>
          </a:solidFill>
          <a:latin typeface="+mn-lt"/>
        </a:defRPr>
      </a:lvl6pPr>
      <a:lvl7pPr marL="2971800" indent="-228600" algn="l" rtl="0" fontAlgn="base">
        <a:spcBef>
          <a:spcPct val="25000"/>
        </a:spcBef>
        <a:spcAft>
          <a:spcPct val="0"/>
        </a:spcAft>
        <a:buSzPct val="75000"/>
        <a:buBlip>
          <a:blip r:embed="rId24"/>
        </a:buBlip>
        <a:defRPr sz="2000">
          <a:solidFill>
            <a:schemeClr val="tx1"/>
          </a:solidFill>
          <a:latin typeface="+mn-lt"/>
        </a:defRPr>
      </a:lvl7pPr>
      <a:lvl8pPr marL="3429000" indent="-228600" algn="l" rtl="0" fontAlgn="base">
        <a:spcBef>
          <a:spcPct val="25000"/>
        </a:spcBef>
        <a:spcAft>
          <a:spcPct val="0"/>
        </a:spcAft>
        <a:buSzPct val="75000"/>
        <a:buBlip>
          <a:blip r:embed="rId24"/>
        </a:buBlip>
        <a:defRPr sz="2000">
          <a:solidFill>
            <a:schemeClr val="tx1"/>
          </a:solidFill>
          <a:latin typeface="+mn-lt"/>
        </a:defRPr>
      </a:lvl8pPr>
      <a:lvl9pPr marL="3886200" indent="-228600" algn="l" rtl="0" fontAlgn="base">
        <a:spcBef>
          <a:spcPct val="25000"/>
        </a:spcBef>
        <a:spcAft>
          <a:spcPct val="0"/>
        </a:spcAft>
        <a:buSzPct val="75000"/>
        <a:buBlip>
          <a:blip r:embed="rId24"/>
        </a:buBlip>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jpeg"/><Relationship Id="rId1" Type="http://schemas.openxmlformats.org/officeDocument/2006/relationships/slideLayout" Target="../slideLayouts/slideLayout2.xml"/><Relationship Id="rId5" Type="http://schemas.openxmlformats.org/officeDocument/2006/relationships/image" Target="../media/image15.png"/><Relationship Id="rId4" Type="http://schemas.openxmlformats.org/officeDocument/2006/relationships/image" Target="../media/image14.png"/></Relationships>
</file>

<file path=ppt/slides/_rels/slide12.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8" Type="http://schemas.openxmlformats.org/officeDocument/2006/relationships/image" Target="../media/image26.png"/><Relationship Id="rId13" Type="http://schemas.openxmlformats.org/officeDocument/2006/relationships/image" Target="../media/image30.jpg"/><Relationship Id="rId3" Type="http://schemas.openxmlformats.org/officeDocument/2006/relationships/image" Target="../media/image21.gif"/><Relationship Id="rId7" Type="http://schemas.openxmlformats.org/officeDocument/2006/relationships/image" Target="../media/image25.png"/><Relationship Id="rId12" Type="http://schemas.openxmlformats.org/officeDocument/2006/relationships/image" Target="../media/image4.jpeg"/><Relationship Id="rId2" Type="http://schemas.openxmlformats.org/officeDocument/2006/relationships/image" Target="../media/image20.png"/><Relationship Id="rId1" Type="http://schemas.openxmlformats.org/officeDocument/2006/relationships/slideLayout" Target="../slideLayouts/slideLayout3.xml"/><Relationship Id="rId6" Type="http://schemas.openxmlformats.org/officeDocument/2006/relationships/image" Target="../media/image24.png"/><Relationship Id="rId11" Type="http://schemas.openxmlformats.org/officeDocument/2006/relationships/image" Target="../media/image29.png"/><Relationship Id="rId5" Type="http://schemas.openxmlformats.org/officeDocument/2006/relationships/image" Target="../media/image23.gif"/><Relationship Id="rId10" Type="http://schemas.openxmlformats.org/officeDocument/2006/relationships/image" Target="../media/image28.jpg"/><Relationship Id="rId4" Type="http://schemas.openxmlformats.org/officeDocument/2006/relationships/image" Target="../media/image22.png"/><Relationship Id="rId9" Type="http://schemas.openxmlformats.org/officeDocument/2006/relationships/image" Target="../media/image27.jpg"/></Relationships>
</file>

<file path=ppt/slides/_rels/slide2.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10.png"/><Relationship Id="rId5" Type="http://schemas.openxmlformats.org/officeDocument/2006/relationships/image" Target="../media/image9.jpg"/><Relationship Id="rId4" Type="http://schemas.openxmlformats.org/officeDocument/2006/relationships/image" Target="../media/image8.png"/></Relationships>
</file>

<file path=ppt/slides/_rels/slide20.xml.rels><?xml version="1.0" encoding="UTF-8" standalone="yes"?>
<Relationships xmlns="http://schemas.openxmlformats.org/package/2006/relationships"><Relationship Id="rId3" Type="http://schemas.openxmlformats.org/officeDocument/2006/relationships/image" Target="../media/image21.gif"/><Relationship Id="rId7" Type="http://schemas.openxmlformats.org/officeDocument/2006/relationships/image" Target="../media/image33.png"/><Relationship Id="rId2" Type="http://schemas.openxmlformats.org/officeDocument/2006/relationships/image" Target="../media/image23.gif"/><Relationship Id="rId1" Type="http://schemas.openxmlformats.org/officeDocument/2006/relationships/slideLayout" Target="../slideLayouts/slideLayout8.xml"/><Relationship Id="rId6" Type="http://schemas.openxmlformats.org/officeDocument/2006/relationships/image" Target="../media/image4.jpeg"/><Relationship Id="rId5" Type="http://schemas.openxmlformats.org/officeDocument/2006/relationships/image" Target="../media/image32.jpeg"/><Relationship Id="rId4" Type="http://schemas.openxmlformats.org/officeDocument/2006/relationships/image" Target="../media/image31.jpe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2.xml"/><Relationship Id="rId1" Type="http://schemas.openxmlformats.org/officeDocument/2006/relationships/vmlDrawing" Target="../drawings/vmlDrawing1.vml"/><Relationship Id="rId4" Type="http://schemas.openxmlformats.org/officeDocument/2006/relationships/image" Target="../media/image37.emf"/></Relationships>
</file>

<file path=ppt/slides/_rels/slide3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0.xml"/></Relationships>
</file>

<file path=ppt/slides/_rels/slide8.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1.jpeg"/><Relationship Id="rId1" Type="http://schemas.openxmlformats.org/officeDocument/2006/relationships/slideLayout" Target="../slideLayouts/slideLayout2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Title 1"/>
          <p:cNvSpPr>
            <a:spLocks noGrp="1"/>
          </p:cNvSpPr>
          <p:nvPr>
            <p:ph type="ctrTitle"/>
          </p:nvPr>
        </p:nvSpPr>
        <p:spPr>
          <a:xfrm>
            <a:off x="152400" y="1111887"/>
            <a:ext cx="11887200" cy="1470025"/>
          </a:xfrm>
        </p:spPr>
        <p:txBody>
          <a:bodyPr/>
          <a:lstStyle/>
          <a:p>
            <a:r>
              <a:rPr lang="en-US" sz="3600" b="1" dirty="0"/>
              <a:t>What are the benefits of Geotechnical Data Interchange?</a:t>
            </a:r>
            <a:endParaRPr lang="en-US" sz="3600" dirty="0"/>
          </a:p>
        </p:txBody>
      </p:sp>
      <p:sp>
        <p:nvSpPr>
          <p:cNvPr id="4100" name="Rectangle 3"/>
          <p:cNvSpPr>
            <a:spLocks noGrp="1" noChangeArrowheads="1"/>
          </p:cNvSpPr>
          <p:nvPr>
            <p:ph type="subTitle" idx="1"/>
          </p:nvPr>
        </p:nvSpPr>
        <p:spPr>
          <a:xfrm>
            <a:off x="3708918" y="2807832"/>
            <a:ext cx="4774164" cy="1242336"/>
          </a:xfrm>
        </p:spPr>
        <p:txBody>
          <a:bodyPr/>
          <a:lstStyle/>
          <a:p>
            <a:pPr eaLnBrk="1" hangingPunct="1">
              <a:spcBef>
                <a:spcPts val="0"/>
              </a:spcBef>
            </a:pPr>
            <a:r>
              <a:rPr lang="en-US" altLang="en-US" dirty="0"/>
              <a:t>Scott L. Deaton, Ph.D.</a:t>
            </a:r>
          </a:p>
          <a:p>
            <a:pPr eaLnBrk="1" hangingPunct="1">
              <a:spcBef>
                <a:spcPts val="0"/>
              </a:spcBef>
            </a:pPr>
            <a:r>
              <a:rPr lang="en-US" altLang="en-US" dirty="0"/>
              <a:t>Dataforensics</a:t>
            </a:r>
          </a:p>
          <a:p>
            <a:pPr eaLnBrk="1" hangingPunct="1">
              <a:spcBef>
                <a:spcPts val="0"/>
              </a:spcBef>
            </a:pPr>
            <a:endParaRPr lang="en-US" altLang="en-US" dirty="0"/>
          </a:p>
        </p:txBody>
      </p:sp>
      <p:pic>
        <p:nvPicPr>
          <p:cNvPr id="4" name="Picture 3">
            <a:extLst>
              <a:ext uri="{FF2B5EF4-FFF2-40B4-BE49-F238E27FC236}">
                <a16:creationId xmlns:a16="http://schemas.microsoft.com/office/drawing/2014/main" id="{792E5A42-C688-461E-815F-6760AE44267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04800" y="4876800"/>
            <a:ext cx="1981200" cy="1981200"/>
          </a:xfrm>
          <a:prstGeom prst="rect">
            <a:avLst/>
          </a:prstGeom>
        </p:spPr>
      </p:pic>
    </p:spTree>
    <p:extLst>
      <p:ext uri="{BB962C8B-B14F-4D97-AF65-F5344CB8AC3E}">
        <p14:creationId xmlns:p14="http://schemas.microsoft.com/office/powerpoint/2010/main" val="97672106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a:bodyPr>
          <a:lstStyle/>
          <a:p>
            <a:r>
              <a:rPr lang="en-GB" dirty="0"/>
              <a:t>Data or Information?</a:t>
            </a:r>
          </a:p>
        </p:txBody>
      </p:sp>
      <p:pic>
        <p:nvPicPr>
          <p:cNvPr id="6"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30900" y="1371600"/>
            <a:ext cx="3328413" cy="3137892"/>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Rectangle 6"/>
          <p:cNvSpPr/>
          <p:nvPr/>
        </p:nvSpPr>
        <p:spPr>
          <a:xfrm>
            <a:off x="1988310" y="4668454"/>
            <a:ext cx="3040891" cy="584775"/>
          </a:xfrm>
          <a:prstGeom prst="rect">
            <a:avLst/>
          </a:prstGeom>
        </p:spPr>
        <p:txBody>
          <a:bodyPr wrap="square">
            <a:spAutoFit/>
          </a:bodyPr>
          <a:lstStyle/>
          <a:p>
            <a:pPr algn="ctr"/>
            <a:r>
              <a:rPr lang="en-GB" sz="3200" dirty="0">
                <a:latin typeface="Franklin Gothic Medium" panose="020B0603020102020204" pitchFamily="34" charset="0"/>
              </a:rPr>
              <a:t>An AGS data file</a:t>
            </a:r>
          </a:p>
        </p:txBody>
      </p:sp>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38277" y="1359243"/>
            <a:ext cx="5082161" cy="3060357"/>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0" name="Rectangle 9"/>
          <p:cNvSpPr/>
          <p:nvPr/>
        </p:nvSpPr>
        <p:spPr>
          <a:xfrm>
            <a:off x="6159546" y="4666964"/>
            <a:ext cx="3289254" cy="584775"/>
          </a:xfrm>
          <a:prstGeom prst="rect">
            <a:avLst/>
          </a:prstGeom>
        </p:spPr>
        <p:txBody>
          <a:bodyPr wrap="square">
            <a:spAutoFit/>
          </a:bodyPr>
          <a:lstStyle/>
          <a:p>
            <a:pPr algn="ctr"/>
            <a:r>
              <a:rPr lang="en-GB" sz="3200" dirty="0">
                <a:latin typeface="Franklin Gothic Medium" panose="020B0603020102020204" pitchFamily="34" charset="0"/>
              </a:rPr>
              <a:t>A DIGGS data file</a:t>
            </a:r>
          </a:p>
        </p:txBody>
      </p:sp>
    </p:spTree>
    <p:extLst>
      <p:ext uri="{BB962C8B-B14F-4D97-AF65-F5344CB8AC3E}">
        <p14:creationId xmlns:p14="http://schemas.microsoft.com/office/powerpoint/2010/main" val="404899968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09600" y="860115"/>
            <a:ext cx="9183443" cy="5137770"/>
          </a:xfrm>
          <a:prstGeom prst="rect">
            <a:avLst/>
          </a:prstGeom>
        </p:spPr>
      </p:pic>
      <p:sp>
        <p:nvSpPr>
          <p:cNvPr id="4" name="Rectangle 3"/>
          <p:cNvSpPr/>
          <p:nvPr/>
        </p:nvSpPr>
        <p:spPr>
          <a:xfrm>
            <a:off x="609600" y="854385"/>
            <a:ext cx="9183442" cy="923330"/>
          </a:xfrm>
          <a:prstGeom prst="rect">
            <a:avLst/>
          </a:prstGeom>
          <a:solidFill>
            <a:schemeClr val="tx1">
              <a:lumMod val="85000"/>
              <a:alpha val="40000"/>
            </a:schemeClr>
          </a:solidFill>
        </p:spPr>
        <p:txBody>
          <a:bodyPr wrap="square">
            <a:spAutoFit/>
          </a:bodyPr>
          <a:lstStyle/>
          <a:p>
            <a:pPr algn="ctr"/>
            <a:r>
              <a:rPr lang="en-GB" sz="5400" dirty="0">
                <a:solidFill>
                  <a:schemeClr val="bg1"/>
                </a:solidFill>
                <a:latin typeface="Franklin Gothic Medium" panose="020B0603020102020204" pitchFamily="34" charset="0"/>
              </a:rPr>
              <a:t>You have Data!</a:t>
            </a:r>
          </a:p>
        </p:txBody>
      </p:sp>
      <p:pic>
        <p:nvPicPr>
          <p:cNvPr id="8" name="Picture 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946786" y="1714428"/>
            <a:ext cx="2030726" cy="18665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 name="Picture 4"/>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946786" y="3010024"/>
            <a:ext cx="2030726" cy="19144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 name="Picture 2"/>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946786" y="4400550"/>
            <a:ext cx="2030726" cy="1467842"/>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38194287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noChangeArrowheads="1"/>
          </p:cNvPicPr>
          <p:nvPr/>
        </p:nvPicPr>
        <p:blipFill>
          <a:blip r:embed="rId2"/>
          <a:srcRect l="9000" t="30000"/>
          <a:stretch>
            <a:fillRect/>
          </a:stretch>
        </p:blipFill>
        <p:spPr bwMode="auto">
          <a:xfrm>
            <a:off x="0" y="0"/>
            <a:ext cx="12194097" cy="6859180"/>
          </a:xfrm>
          <a:prstGeom prst="rect">
            <a:avLst/>
          </a:prstGeom>
          <a:ln>
            <a:noFill/>
          </a:ln>
          <a:effectLst>
            <a:outerShdw blurRad="292100" dist="139700" dir="2700000" algn="tl" rotWithShape="0">
              <a:srgbClr val="333333">
                <a:alpha val="65000"/>
              </a:srgbClr>
            </a:outerShdw>
          </a:effectLst>
        </p:spPr>
      </p:pic>
      <p:sp>
        <p:nvSpPr>
          <p:cNvPr id="6" name="TextBox 5"/>
          <p:cNvSpPr txBox="1"/>
          <p:nvPr/>
        </p:nvSpPr>
        <p:spPr>
          <a:xfrm>
            <a:off x="0" y="2924887"/>
            <a:ext cx="12192000" cy="1200329"/>
          </a:xfrm>
          <a:prstGeom prst="rect">
            <a:avLst/>
          </a:prstGeom>
          <a:solidFill>
            <a:schemeClr val="bg1">
              <a:lumMod val="50000"/>
              <a:lumOff val="50000"/>
              <a:alpha val="71000"/>
            </a:schemeClr>
          </a:solidFill>
        </p:spPr>
        <p:txBody>
          <a:bodyPr wrap="square" rtlCol="0">
            <a:spAutoFit/>
          </a:bodyPr>
          <a:lstStyle/>
          <a:p>
            <a:pPr algn="ctr"/>
            <a:r>
              <a:rPr lang="en-GB" sz="7200" dirty="0">
                <a:latin typeface="Franklin Gothic Medium" panose="020B0603020102020204" pitchFamily="34" charset="0"/>
              </a:rPr>
              <a:t>Not Data</a:t>
            </a:r>
          </a:p>
        </p:txBody>
      </p:sp>
      <p:grpSp>
        <p:nvGrpSpPr>
          <p:cNvPr id="2" name="Group 1">
            <a:extLst>
              <a:ext uri="{FF2B5EF4-FFF2-40B4-BE49-F238E27FC236}">
                <a16:creationId xmlns:a16="http://schemas.microsoft.com/office/drawing/2014/main" id="{98237F93-F5EC-4510-A141-A00B9DC98A0D}"/>
              </a:ext>
            </a:extLst>
          </p:cNvPr>
          <p:cNvGrpSpPr/>
          <p:nvPr/>
        </p:nvGrpSpPr>
        <p:grpSpPr>
          <a:xfrm>
            <a:off x="340220" y="0"/>
            <a:ext cx="8498980" cy="6858000"/>
            <a:chOff x="-195068" y="816233"/>
            <a:chExt cx="6671381" cy="5225534"/>
          </a:xfrm>
        </p:grpSpPr>
        <p:pic>
          <p:nvPicPr>
            <p:cNvPr id="5" name="Picture 4">
              <a:extLst>
                <a:ext uri="{FF2B5EF4-FFF2-40B4-BE49-F238E27FC236}">
                  <a16:creationId xmlns:a16="http://schemas.microsoft.com/office/drawing/2014/main" id="{A725AB62-AF6F-47A2-AE01-FEE593157829}"/>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438400" y="816233"/>
              <a:ext cx="4037913" cy="5225534"/>
            </a:xfrm>
            <a:prstGeom prst="rect">
              <a:avLst/>
            </a:prstGeom>
          </p:spPr>
        </p:pic>
        <p:sp>
          <p:nvSpPr>
            <p:cNvPr id="7" name="Rectangle 6">
              <a:extLst>
                <a:ext uri="{FF2B5EF4-FFF2-40B4-BE49-F238E27FC236}">
                  <a16:creationId xmlns:a16="http://schemas.microsoft.com/office/drawing/2014/main" id="{1C4EC077-2514-4996-9571-095C28D50D59}"/>
                </a:ext>
              </a:extLst>
            </p:cNvPr>
            <p:cNvSpPr/>
            <p:nvPr/>
          </p:nvSpPr>
          <p:spPr>
            <a:xfrm>
              <a:off x="-195068" y="3138692"/>
              <a:ext cx="2514600" cy="726993"/>
            </a:xfrm>
            <a:prstGeom prst="rect">
              <a:avLst/>
            </a:prstGeom>
          </p:spPr>
          <p:txBody>
            <a:bodyPr wrap="square">
              <a:spAutoFit/>
            </a:bodyPr>
            <a:lstStyle/>
            <a:p>
              <a:pPr algn="ctr"/>
              <a:r>
                <a:rPr lang="en-GB" sz="2800" dirty="0">
                  <a:solidFill>
                    <a:srgbClr val="FF0000"/>
                  </a:solidFill>
                  <a:latin typeface="Franklin Gothic Medium" panose="020B0603020102020204" pitchFamily="34" charset="0"/>
                </a:rPr>
                <a:t>PDF borehole logs</a:t>
              </a:r>
            </a:p>
            <a:p>
              <a:pPr algn="ctr"/>
              <a:r>
                <a:rPr lang="en-GB" sz="2800" dirty="0">
                  <a:solidFill>
                    <a:srgbClr val="FF0000"/>
                  </a:solidFill>
                  <a:latin typeface="Franklin Gothic Medium" panose="020B0603020102020204" pitchFamily="34" charset="0"/>
                </a:rPr>
                <a:t>(Not Data)</a:t>
              </a:r>
            </a:p>
          </p:txBody>
        </p:sp>
      </p:grpSp>
    </p:spTree>
    <p:extLst>
      <p:ext uri="{BB962C8B-B14F-4D97-AF65-F5344CB8AC3E}">
        <p14:creationId xmlns:p14="http://schemas.microsoft.com/office/powerpoint/2010/main" val="17536071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0" presetClass="exit" presetSubtype="0" fill="hold" grpId="1" nodeType="clickEffect">
                                  <p:stCondLst>
                                    <p:cond delay="0"/>
                                  </p:stCondLst>
                                  <p:childTnLst>
                                    <p:animEffect transition="out" filter="fade">
                                      <p:cBhvr>
                                        <p:cTn id="10" dur="500"/>
                                        <p:tgtEl>
                                          <p:spTgt spid="6"/>
                                        </p:tgtEl>
                                      </p:cBhvr>
                                    </p:animEffect>
                                    <p:set>
                                      <p:cBhvr>
                                        <p:cTn id="11" dur="1" fill="hold">
                                          <p:stCondLst>
                                            <p:cond delay="499"/>
                                          </p:stCondLst>
                                        </p:cTn>
                                        <p:tgtEl>
                                          <p:spTgt spid="6"/>
                                        </p:tgtEl>
                                        <p:attrNameLst>
                                          <p:attrName>style.visibility</p:attrName>
                                        </p:attrNameLst>
                                      </p:cBhvr>
                                      <p:to>
                                        <p:strVal val="hidden"/>
                                      </p:to>
                                    </p:set>
                                  </p:childTnLst>
                                </p:cTn>
                              </p:par>
                              <p:par>
                                <p:cTn id="12" presetID="10" presetClass="exit" presetSubtype="0" fill="hold" nodeType="withEffect">
                                  <p:stCondLst>
                                    <p:cond delay="0"/>
                                  </p:stCondLst>
                                  <p:childTnLst>
                                    <p:animEffect transition="out" filter="fade">
                                      <p:cBhvr>
                                        <p:cTn id="13" dur="500"/>
                                        <p:tgtEl>
                                          <p:spTgt spid="4"/>
                                        </p:tgtEl>
                                      </p:cBhvr>
                                    </p:animEffect>
                                    <p:set>
                                      <p:cBhvr>
                                        <p:cTn id="14" dur="1" fill="hold">
                                          <p:stCondLst>
                                            <p:cond delay="499"/>
                                          </p:stCondLst>
                                        </p:cTn>
                                        <p:tgtEl>
                                          <p:spTgt spid="4"/>
                                        </p:tgtEl>
                                        <p:attrNameLst>
                                          <p:attrName>style.visibility</p:attrName>
                                        </p:attrNameLst>
                                      </p:cBhvr>
                                      <p:to>
                                        <p:strVal val="hidden"/>
                                      </p:to>
                                    </p:set>
                                  </p:childTnLst>
                                </p:cTn>
                              </p:par>
                              <p:par>
                                <p:cTn id="15" presetID="10" presetClass="entr" presetSubtype="0" fill="hold" nodeType="with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fade">
                                      <p:cBhvr>
                                        <p:cTn id="1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6" grpId="1"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Overview</a:t>
            </a:r>
          </a:p>
        </p:txBody>
      </p:sp>
      <p:sp>
        <p:nvSpPr>
          <p:cNvPr id="3" name="Content Placeholder 2"/>
          <p:cNvSpPr>
            <a:spLocks noGrp="1"/>
          </p:cNvSpPr>
          <p:nvPr>
            <p:ph idx="1"/>
          </p:nvPr>
        </p:nvSpPr>
        <p:spPr/>
        <p:txBody>
          <a:bodyPr/>
          <a:lstStyle/>
          <a:p>
            <a:r>
              <a:rPr lang="en-US" dirty="0"/>
              <a:t>Dataforensics hired by Ohio DOT to review OGE internal processes and consultant processes</a:t>
            </a:r>
          </a:p>
          <a:p>
            <a:r>
              <a:rPr lang="en-US" dirty="0"/>
              <a:t>Goals:</a:t>
            </a:r>
          </a:p>
          <a:p>
            <a:pPr lvl="1"/>
            <a:r>
              <a:rPr lang="en-US" dirty="0"/>
              <a:t>Review and provide recommendations for how to improve OGE processes</a:t>
            </a:r>
          </a:p>
          <a:p>
            <a:pPr lvl="1"/>
            <a:r>
              <a:rPr lang="en-US" dirty="0"/>
              <a:t>Identify where DIGGS fits into the OGE processes and consultants processes</a:t>
            </a:r>
          </a:p>
        </p:txBody>
      </p:sp>
    </p:spTree>
    <p:extLst>
      <p:ext uri="{BB962C8B-B14F-4D97-AF65-F5344CB8AC3E}">
        <p14:creationId xmlns:p14="http://schemas.microsoft.com/office/powerpoint/2010/main" val="213508362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chemeClr val="tx1"/>
                </a:solidFill>
              </a:rPr>
              <a:t>Why do we care about data?</a:t>
            </a:r>
          </a:p>
        </p:txBody>
      </p:sp>
      <p:sp>
        <p:nvSpPr>
          <p:cNvPr id="3" name="Content Placeholder 2"/>
          <p:cNvSpPr>
            <a:spLocks noGrp="1"/>
          </p:cNvSpPr>
          <p:nvPr>
            <p:ph idx="1"/>
          </p:nvPr>
        </p:nvSpPr>
        <p:spPr>
          <a:xfrm>
            <a:off x="576743" y="1676401"/>
            <a:ext cx="10972800" cy="4038599"/>
          </a:xfrm>
        </p:spPr>
        <p:txBody>
          <a:bodyPr/>
          <a:lstStyle/>
          <a:p>
            <a:r>
              <a:rPr lang="en-US" dirty="0"/>
              <a:t>How would you feel if you were told to re-type the N-Value for a single borehole 10 times?</a:t>
            </a:r>
          </a:p>
          <a:p>
            <a:pPr marL="0" indent="0">
              <a:buNone/>
            </a:pPr>
            <a:endParaRPr lang="en-US" dirty="0"/>
          </a:p>
          <a:p>
            <a:r>
              <a:rPr lang="en-US" dirty="0"/>
              <a:t>How reliable would that data be?</a:t>
            </a:r>
          </a:p>
        </p:txBody>
      </p:sp>
    </p:spTree>
    <p:extLst>
      <p:ext uri="{BB962C8B-B14F-4D97-AF65-F5344CB8AC3E}">
        <p14:creationId xmlns:p14="http://schemas.microsoft.com/office/powerpoint/2010/main" val="106829824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a:xfrm>
            <a:off x="1981200" y="76200"/>
            <a:ext cx="8229600" cy="1143000"/>
          </a:xfrm>
        </p:spPr>
        <p:txBody>
          <a:bodyPr/>
          <a:lstStyle/>
          <a:p>
            <a:r>
              <a:rPr lang="en-US" dirty="0">
                <a:solidFill>
                  <a:schemeClr val="tx1"/>
                </a:solidFill>
              </a:rPr>
              <a:t>Typical Consultant Workflow</a:t>
            </a:r>
          </a:p>
        </p:txBody>
      </p:sp>
      <p:pic>
        <p:nvPicPr>
          <p:cNvPr id="10" name="Picture 9"/>
          <p:cNvPicPr>
            <a:picLocks noChangeAspect="1"/>
          </p:cNvPicPr>
          <p:nvPr/>
        </p:nvPicPr>
        <p:blipFill>
          <a:blip r:embed="rId2"/>
          <a:stretch>
            <a:fillRect/>
          </a:stretch>
        </p:blipFill>
        <p:spPr>
          <a:xfrm>
            <a:off x="2128838" y="1066800"/>
            <a:ext cx="8005762" cy="5413420"/>
          </a:xfrm>
          <a:prstGeom prst="rect">
            <a:avLst/>
          </a:prstGeom>
        </p:spPr>
      </p:pic>
      <p:sp>
        <p:nvSpPr>
          <p:cNvPr id="11" name="Rectangle 10"/>
          <p:cNvSpPr/>
          <p:nvPr/>
        </p:nvSpPr>
        <p:spPr>
          <a:xfrm>
            <a:off x="1673265" y="1066800"/>
            <a:ext cx="412292" cy="584775"/>
          </a:xfrm>
          <a:prstGeom prst="rect">
            <a:avLst/>
          </a:prstGeom>
          <a:noFill/>
        </p:spPr>
        <p:txBody>
          <a:bodyPr wrap="none" lIns="91440" tIns="45720" rIns="91440" bIns="45720">
            <a:spAutoFit/>
            <a:scene3d>
              <a:camera prst="orthographicFront"/>
              <a:lightRig rig="soft" dir="t">
                <a:rot lat="0" lon="0" rev="15600000"/>
              </a:lightRig>
            </a:scene3d>
            <a:sp3d extrusionH="57150" prstMaterial="softEdge">
              <a:bevelT w="25400" h="38100"/>
            </a:sp3d>
          </a:bodyPr>
          <a:lstStyle/>
          <a:p>
            <a:pPr algn="ctr"/>
            <a:r>
              <a:rPr lang="en-US" sz="3200" b="1" dirty="0">
                <a:ln/>
                <a:solidFill>
                  <a:srgbClr val="FF0000"/>
                </a:solidFill>
              </a:rPr>
              <a:t>1</a:t>
            </a:r>
          </a:p>
        </p:txBody>
      </p:sp>
      <p:sp>
        <p:nvSpPr>
          <p:cNvPr id="12" name="Rectangle 11"/>
          <p:cNvSpPr/>
          <p:nvPr/>
        </p:nvSpPr>
        <p:spPr>
          <a:xfrm>
            <a:off x="1645302" y="4800600"/>
            <a:ext cx="412292" cy="584775"/>
          </a:xfrm>
          <a:prstGeom prst="rect">
            <a:avLst/>
          </a:prstGeom>
          <a:noFill/>
        </p:spPr>
        <p:txBody>
          <a:bodyPr wrap="none" lIns="91440" tIns="45720" rIns="91440" bIns="45720">
            <a:spAutoFit/>
            <a:scene3d>
              <a:camera prst="orthographicFront"/>
              <a:lightRig rig="soft" dir="t">
                <a:rot lat="0" lon="0" rev="15600000"/>
              </a:lightRig>
            </a:scene3d>
            <a:sp3d extrusionH="57150" prstMaterial="softEdge">
              <a:bevelT w="25400" h="38100"/>
            </a:sp3d>
          </a:bodyPr>
          <a:lstStyle/>
          <a:p>
            <a:pPr algn="ctr"/>
            <a:r>
              <a:rPr lang="en-US" sz="3200" b="1" dirty="0">
                <a:ln/>
                <a:solidFill>
                  <a:srgbClr val="FF0000"/>
                </a:solidFill>
              </a:rPr>
              <a:t>2</a:t>
            </a:r>
          </a:p>
        </p:txBody>
      </p:sp>
      <p:sp>
        <p:nvSpPr>
          <p:cNvPr id="13" name="Rectangle 12"/>
          <p:cNvSpPr/>
          <p:nvPr/>
        </p:nvSpPr>
        <p:spPr>
          <a:xfrm>
            <a:off x="3421890" y="4184012"/>
            <a:ext cx="412292" cy="584775"/>
          </a:xfrm>
          <a:prstGeom prst="rect">
            <a:avLst/>
          </a:prstGeom>
          <a:noFill/>
        </p:spPr>
        <p:txBody>
          <a:bodyPr wrap="none" lIns="91440" tIns="45720" rIns="91440" bIns="45720">
            <a:spAutoFit/>
            <a:scene3d>
              <a:camera prst="orthographicFront"/>
              <a:lightRig rig="soft" dir="t">
                <a:rot lat="0" lon="0" rev="15600000"/>
              </a:lightRig>
            </a:scene3d>
            <a:sp3d extrusionH="57150" prstMaterial="softEdge">
              <a:bevelT w="25400" h="38100"/>
            </a:sp3d>
          </a:bodyPr>
          <a:lstStyle/>
          <a:p>
            <a:pPr algn="ctr"/>
            <a:r>
              <a:rPr lang="en-US" sz="3200" b="1" dirty="0">
                <a:ln/>
                <a:solidFill>
                  <a:srgbClr val="FF0000"/>
                </a:solidFill>
              </a:rPr>
              <a:t>3</a:t>
            </a:r>
          </a:p>
        </p:txBody>
      </p:sp>
      <p:sp>
        <p:nvSpPr>
          <p:cNvPr id="14" name="Rectangle 13"/>
          <p:cNvSpPr/>
          <p:nvPr/>
        </p:nvSpPr>
        <p:spPr>
          <a:xfrm>
            <a:off x="4419600" y="4184013"/>
            <a:ext cx="412292" cy="584775"/>
          </a:xfrm>
          <a:prstGeom prst="rect">
            <a:avLst/>
          </a:prstGeom>
          <a:noFill/>
        </p:spPr>
        <p:txBody>
          <a:bodyPr wrap="none" lIns="91440" tIns="45720" rIns="91440" bIns="45720">
            <a:spAutoFit/>
            <a:scene3d>
              <a:camera prst="orthographicFront"/>
              <a:lightRig rig="soft" dir="t">
                <a:rot lat="0" lon="0" rev="15600000"/>
              </a:lightRig>
            </a:scene3d>
            <a:sp3d extrusionH="57150" prstMaterial="softEdge">
              <a:bevelT w="25400" h="38100"/>
            </a:sp3d>
          </a:bodyPr>
          <a:lstStyle/>
          <a:p>
            <a:pPr algn="ctr"/>
            <a:r>
              <a:rPr lang="en-US" sz="3200" b="1" dirty="0">
                <a:ln/>
                <a:solidFill>
                  <a:srgbClr val="FF0000"/>
                </a:solidFill>
              </a:rPr>
              <a:t>4</a:t>
            </a:r>
          </a:p>
        </p:txBody>
      </p:sp>
      <p:sp>
        <p:nvSpPr>
          <p:cNvPr id="15" name="Rectangle 14"/>
          <p:cNvSpPr/>
          <p:nvPr/>
        </p:nvSpPr>
        <p:spPr>
          <a:xfrm>
            <a:off x="5414248" y="3481122"/>
            <a:ext cx="412292" cy="584775"/>
          </a:xfrm>
          <a:prstGeom prst="rect">
            <a:avLst/>
          </a:prstGeom>
          <a:noFill/>
        </p:spPr>
        <p:txBody>
          <a:bodyPr wrap="none" lIns="91440" tIns="45720" rIns="91440" bIns="45720">
            <a:spAutoFit/>
            <a:scene3d>
              <a:camera prst="orthographicFront"/>
              <a:lightRig rig="soft" dir="t">
                <a:rot lat="0" lon="0" rev="15600000"/>
              </a:lightRig>
            </a:scene3d>
            <a:sp3d extrusionH="57150" prstMaterial="softEdge">
              <a:bevelT w="25400" h="38100"/>
            </a:sp3d>
          </a:bodyPr>
          <a:lstStyle/>
          <a:p>
            <a:pPr algn="ctr"/>
            <a:r>
              <a:rPr lang="en-US" sz="3200" b="1" dirty="0">
                <a:ln/>
                <a:solidFill>
                  <a:srgbClr val="FF0000"/>
                </a:solidFill>
              </a:rPr>
              <a:t>5</a:t>
            </a:r>
          </a:p>
        </p:txBody>
      </p:sp>
      <p:sp>
        <p:nvSpPr>
          <p:cNvPr id="16" name="Rectangle 15"/>
          <p:cNvSpPr/>
          <p:nvPr/>
        </p:nvSpPr>
        <p:spPr>
          <a:xfrm>
            <a:off x="5370967" y="4897645"/>
            <a:ext cx="498855" cy="584775"/>
          </a:xfrm>
          <a:prstGeom prst="rect">
            <a:avLst/>
          </a:prstGeom>
          <a:noFill/>
        </p:spPr>
        <p:txBody>
          <a:bodyPr wrap="square" lIns="91440" tIns="45720" rIns="91440" bIns="45720">
            <a:spAutoFit/>
            <a:scene3d>
              <a:camera prst="orthographicFront"/>
              <a:lightRig rig="soft" dir="t">
                <a:rot lat="0" lon="0" rev="15600000"/>
              </a:lightRig>
            </a:scene3d>
            <a:sp3d extrusionH="57150" prstMaterial="softEdge">
              <a:bevelT w="25400" h="38100"/>
            </a:sp3d>
          </a:bodyPr>
          <a:lstStyle/>
          <a:p>
            <a:pPr algn="ctr"/>
            <a:r>
              <a:rPr lang="en-US" sz="3200" b="1" dirty="0">
                <a:ln/>
                <a:solidFill>
                  <a:srgbClr val="FF0000"/>
                </a:solidFill>
              </a:rPr>
              <a:t>6</a:t>
            </a:r>
          </a:p>
        </p:txBody>
      </p:sp>
      <p:sp>
        <p:nvSpPr>
          <p:cNvPr id="17" name="Rectangle 16"/>
          <p:cNvSpPr/>
          <p:nvPr/>
        </p:nvSpPr>
        <p:spPr>
          <a:xfrm>
            <a:off x="7399632" y="3429000"/>
            <a:ext cx="412292" cy="584775"/>
          </a:xfrm>
          <a:prstGeom prst="rect">
            <a:avLst/>
          </a:prstGeom>
          <a:noFill/>
        </p:spPr>
        <p:txBody>
          <a:bodyPr wrap="none" lIns="91440" tIns="45720" rIns="91440" bIns="45720">
            <a:spAutoFit/>
            <a:scene3d>
              <a:camera prst="orthographicFront"/>
              <a:lightRig rig="soft" dir="t">
                <a:rot lat="0" lon="0" rev="15600000"/>
              </a:lightRig>
            </a:scene3d>
            <a:sp3d extrusionH="57150" prstMaterial="softEdge">
              <a:bevelT w="25400" h="38100"/>
            </a:sp3d>
          </a:bodyPr>
          <a:lstStyle/>
          <a:p>
            <a:pPr algn="ctr"/>
            <a:r>
              <a:rPr lang="en-US" sz="3200" b="1" dirty="0">
                <a:ln/>
                <a:solidFill>
                  <a:srgbClr val="FF0000"/>
                </a:solidFill>
              </a:rPr>
              <a:t>7</a:t>
            </a:r>
          </a:p>
        </p:txBody>
      </p:sp>
      <p:sp>
        <p:nvSpPr>
          <p:cNvPr id="18" name="Rectangle 17"/>
          <p:cNvSpPr/>
          <p:nvPr/>
        </p:nvSpPr>
        <p:spPr>
          <a:xfrm>
            <a:off x="6544305" y="4912326"/>
            <a:ext cx="498855" cy="584775"/>
          </a:xfrm>
          <a:prstGeom prst="rect">
            <a:avLst/>
          </a:prstGeom>
          <a:noFill/>
        </p:spPr>
        <p:txBody>
          <a:bodyPr wrap="square" lIns="91440" tIns="45720" rIns="91440" bIns="45720">
            <a:spAutoFit/>
            <a:scene3d>
              <a:camera prst="orthographicFront"/>
              <a:lightRig rig="soft" dir="t">
                <a:rot lat="0" lon="0" rev="15600000"/>
              </a:lightRig>
            </a:scene3d>
            <a:sp3d extrusionH="57150" prstMaterial="softEdge">
              <a:bevelT w="25400" h="38100"/>
            </a:sp3d>
          </a:bodyPr>
          <a:lstStyle/>
          <a:p>
            <a:pPr algn="ctr"/>
            <a:r>
              <a:rPr lang="en-US" sz="3200" b="1" dirty="0">
                <a:ln/>
                <a:solidFill>
                  <a:srgbClr val="FF0000"/>
                </a:solidFill>
              </a:rPr>
              <a:t>8</a:t>
            </a:r>
          </a:p>
        </p:txBody>
      </p:sp>
      <p:sp>
        <p:nvSpPr>
          <p:cNvPr id="21" name="Rectangle 20"/>
          <p:cNvSpPr/>
          <p:nvPr/>
        </p:nvSpPr>
        <p:spPr>
          <a:xfrm>
            <a:off x="7671948" y="4897645"/>
            <a:ext cx="412292" cy="584775"/>
          </a:xfrm>
          <a:prstGeom prst="rect">
            <a:avLst/>
          </a:prstGeom>
          <a:noFill/>
        </p:spPr>
        <p:txBody>
          <a:bodyPr wrap="none" lIns="91440" tIns="45720" rIns="91440" bIns="45720">
            <a:spAutoFit/>
            <a:scene3d>
              <a:camera prst="orthographicFront"/>
              <a:lightRig rig="soft" dir="t">
                <a:rot lat="0" lon="0" rev="15600000"/>
              </a:lightRig>
            </a:scene3d>
            <a:sp3d extrusionH="57150" prstMaterial="softEdge">
              <a:bevelT w="25400" h="38100"/>
            </a:sp3d>
          </a:bodyPr>
          <a:lstStyle/>
          <a:p>
            <a:pPr algn="ctr"/>
            <a:r>
              <a:rPr lang="en-US" sz="3200" b="1" dirty="0">
                <a:ln/>
                <a:solidFill>
                  <a:srgbClr val="FF0000"/>
                </a:solidFill>
              </a:rPr>
              <a:t>9</a:t>
            </a:r>
          </a:p>
        </p:txBody>
      </p:sp>
      <p:sp>
        <p:nvSpPr>
          <p:cNvPr id="22" name="Rectangle 21"/>
          <p:cNvSpPr/>
          <p:nvPr/>
        </p:nvSpPr>
        <p:spPr>
          <a:xfrm>
            <a:off x="8458200" y="4879219"/>
            <a:ext cx="850072" cy="584775"/>
          </a:xfrm>
          <a:prstGeom prst="rect">
            <a:avLst/>
          </a:prstGeom>
          <a:noFill/>
        </p:spPr>
        <p:txBody>
          <a:bodyPr wrap="square" lIns="91440" tIns="45720" rIns="91440" bIns="45720">
            <a:spAutoFit/>
            <a:scene3d>
              <a:camera prst="orthographicFront"/>
              <a:lightRig rig="soft" dir="t">
                <a:rot lat="0" lon="0" rev="15600000"/>
              </a:lightRig>
            </a:scene3d>
            <a:sp3d extrusionH="57150" prstMaterial="softEdge">
              <a:bevelT w="25400" h="38100"/>
            </a:sp3d>
          </a:bodyPr>
          <a:lstStyle/>
          <a:p>
            <a:pPr algn="ctr"/>
            <a:r>
              <a:rPr lang="en-US" sz="3200" b="1" dirty="0">
                <a:ln/>
                <a:solidFill>
                  <a:srgbClr val="FF0000"/>
                </a:solidFill>
              </a:rPr>
              <a:t>10</a:t>
            </a:r>
          </a:p>
        </p:txBody>
      </p:sp>
      <p:sp>
        <p:nvSpPr>
          <p:cNvPr id="23" name="Rectangle 22"/>
          <p:cNvSpPr/>
          <p:nvPr/>
        </p:nvSpPr>
        <p:spPr>
          <a:xfrm>
            <a:off x="9284528" y="3408025"/>
            <a:ext cx="850072" cy="584775"/>
          </a:xfrm>
          <a:prstGeom prst="rect">
            <a:avLst/>
          </a:prstGeom>
          <a:noFill/>
        </p:spPr>
        <p:txBody>
          <a:bodyPr wrap="square" lIns="91440" tIns="45720" rIns="91440" bIns="45720">
            <a:spAutoFit/>
            <a:scene3d>
              <a:camera prst="orthographicFront"/>
              <a:lightRig rig="soft" dir="t">
                <a:rot lat="0" lon="0" rev="15600000"/>
              </a:lightRig>
            </a:scene3d>
            <a:sp3d extrusionH="57150" prstMaterial="softEdge">
              <a:bevelT w="25400" h="38100"/>
            </a:sp3d>
          </a:bodyPr>
          <a:lstStyle/>
          <a:p>
            <a:pPr algn="ctr"/>
            <a:r>
              <a:rPr lang="en-US" sz="3200" b="1" dirty="0">
                <a:ln/>
                <a:solidFill>
                  <a:srgbClr val="FF0000"/>
                </a:solidFill>
              </a:rPr>
              <a:t>11</a:t>
            </a:r>
          </a:p>
        </p:txBody>
      </p:sp>
    </p:spTree>
    <p:extLst>
      <p:ext uri="{BB962C8B-B14F-4D97-AF65-F5344CB8AC3E}">
        <p14:creationId xmlns:p14="http://schemas.microsoft.com/office/powerpoint/2010/main" val="23138159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fade">
                                      <p:cBhvr>
                                        <p:cTn id="12" dur="500"/>
                                        <p:tgtEl>
                                          <p:spTgt spid="12"/>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fade">
                                      <p:cBhvr>
                                        <p:cTn id="17" dur="500"/>
                                        <p:tgtEl>
                                          <p:spTgt spid="13"/>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4"/>
                                        </p:tgtEl>
                                        <p:attrNameLst>
                                          <p:attrName>style.visibility</p:attrName>
                                        </p:attrNameLst>
                                      </p:cBhvr>
                                      <p:to>
                                        <p:strVal val="visible"/>
                                      </p:to>
                                    </p:set>
                                    <p:animEffect transition="in" filter="fade">
                                      <p:cBhvr>
                                        <p:cTn id="22" dur="500"/>
                                        <p:tgtEl>
                                          <p:spTgt spid="14"/>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15"/>
                                        </p:tgtEl>
                                        <p:attrNameLst>
                                          <p:attrName>style.visibility</p:attrName>
                                        </p:attrNameLst>
                                      </p:cBhvr>
                                      <p:to>
                                        <p:strVal val="visible"/>
                                      </p:to>
                                    </p:set>
                                    <p:animEffect transition="in" filter="fade">
                                      <p:cBhvr>
                                        <p:cTn id="27" dur="500"/>
                                        <p:tgtEl>
                                          <p:spTgt spid="15"/>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16"/>
                                        </p:tgtEl>
                                        <p:attrNameLst>
                                          <p:attrName>style.visibility</p:attrName>
                                        </p:attrNameLst>
                                      </p:cBhvr>
                                      <p:to>
                                        <p:strVal val="visible"/>
                                      </p:to>
                                    </p:set>
                                    <p:animEffect transition="in" filter="fade">
                                      <p:cBhvr>
                                        <p:cTn id="32" dur="500"/>
                                        <p:tgtEl>
                                          <p:spTgt spid="16"/>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17"/>
                                        </p:tgtEl>
                                        <p:attrNameLst>
                                          <p:attrName>style.visibility</p:attrName>
                                        </p:attrNameLst>
                                      </p:cBhvr>
                                      <p:to>
                                        <p:strVal val="visible"/>
                                      </p:to>
                                    </p:set>
                                    <p:animEffect transition="in" filter="fade">
                                      <p:cBhvr>
                                        <p:cTn id="37" dur="500"/>
                                        <p:tgtEl>
                                          <p:spTgt spid="17"/>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18"/>
                                        </p:tgtEl>
                                        <p:attrNameLst>
                                          <p:attrName>style.visibility</p:attrName>
                                        </p:attrNameLst>
                                      </p:cBhvr>
                                      <p:to>
                                        <p:strVal val="visible"/>
                                      </p:to>
                                    </p:set>
                                    <p:animEffect transition="in" filter="fade">
                                      <p:cBhvr>
                                        <p:cTn id="42" dur="500"/>
                                        <p:tgtEl>
                                          <p:spTgt spid="18"/>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21"/>
                                        </p:tgtEl>
                                        <p:attrNameLst>
                                          <p:attrName>style.visibility</p:attrName>
                                        </p:attrNameLst>
                                      </p:cBhvr>
                                      <p:to>
                                        <p:strVal val="visible"/>
                                      </p:to>
                                    </p:set>
                                    <p:animEffect transition="in" filter="fade">
                                      <p:cBhvr>
                                        <p:cTn id="47" dur="500"/>
                                        <p:tgtEl>
                                          <p:spTgt spid="21"/>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grpId="0" nodeType="clickEffect">
                                  <p:stCondLst>
                                    <p:cond delay="0"/>
                                  </p:stCondLst>
                                  <p:childTnLst>
                                    <p:set>
                                      <p:cBhvr>
                                        <p:cTn id="51" dur="1" fill="hold">
                                          <p:stCondLst>
                                            <p:cond delay="0"/>
                                          </p:stCondLst>
                                        </p:cTn>
                                        <p:tgtEl>
                                          <p:spTgt spid="22"/>
                                        </p:tgtEl>
                                        <p:attrNameLst>
                                          <p:attrName>style.visibility</p:attrName>
                                        </p:attrNameLst>
                                      </p:cBhvr>
                                      <p:to>
                                        <p:strVal val="visible"/>
                                      </p:to>
                                    </p:set>
                                    <p:animEffect transition="in" filter="fade">
                                      <p:cBhvr>
                                        <p:cTn id="52" dur="500"/>
                                        <p:tgtEl>
                                          <p:spTgt spid="22"/>
                                        </p:tgtEl>
                                      </p:cBhvr>
                                    </p:animEffect>
                                  </p:childTnLst>
                                </p:cTn>
                              </p:par>
                            </p:childTnLst>
                          </p:cTn>
                        </p:par>
                      </p:childTnLst>
                    </p:cTn>
                  </p:par>
                  <p:par>
                    <p:cTn id="53" fill="hold">
                      <p:stCondLst>
                        <p:cond delay="indefinite"/>
                      </p:stCondLst>
                      <p:childTnLst>
                        <p:par>
                          <p:cTn id="54" fill="hold">
                            <p:stCondLst>
                              <p:cond delay="0"/>
                            </p:stCondLst>
                            <p:childTnLst>
                              <p:par>
                                <p:cTn id="55" presetID="10" presetClass="entr" presetSubtype="0" fill="hold" grpId="0" nodeType="clickEffect">
                                  <p:stCondLst>
                                    <p:cond delay="0"/>
                                  </p:stCondLst>
                                  <p:childTnLst>
                                    <p:set>
                                      <p:cBhvr>
                                        <p:cTn id="56" dur="1" fill="hold">
                                          <p:stCondLst>
                                            <p:cond delay="0"/>
                                          </p:stCondLst>
                                        </p:cTn>
                                        <p:tgtEl>
                                          <p:spTgt spid="23"/>
                                        </p:tgtEl>
                                        <p:attrNameLst>
                                          <p:attrName>style.visibility</p:attrName>
                                        </p:attrNameLst>
                                      </p:cBhvr>
                                      <p:to>
                                        <p:strVal val="visible"/>
                                      </p:to>
                                    </p:set>
                                    <p:animEffect transition="in" filter="fade">
                                      <p:cBhvr>
                                        <p:cTn id="57"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 grpId="0"/>
      <p:bldP spid="13" grpId="0"/>
      <p:bldP spid="14" grpId="0"/>
      <p:bldP spid="15" grpId="0"/>
      <p:bldP spid="16" grpId="0"/>
      <p:bldP spid="17" grpId="0"/>
      <p:bldP spid="18" grpId="0"/>
      <p:bldP spid="21" grpId="0"/>
      <p:bldP spid="22" grpId="0"/>
      <p:bldP spid="23"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5765800" y="99076"/>
            <a:ext cx="1159103" cy="6447919"/>
          </a:xfrm>
          <a:prstGeom prst="rect">
            <a:avLst/>
          </a:prstGeom>
          <a:noFill/>
        </p:spPr>
        <p:txBody>
          <a:bodyPr wrap="square" rtlCol="0">
            <a:spAutoFit/>
          </a:bodyPr>
          <a:lstStyle/>
          <a:p>
            <a:pPr algn="ctr"/>
            <a:r>
              <a:rPr lang="en-GB" sz="41300" dirty="0">
                <a:solidFill>
                  <a:srgbClr val="999999"/>
                </a:solidFill>
                <a:latin typeface="Franklin Gothic Medium" panose="020B0603020102020204" pitchFamily="34" charset="0"/>
              </a:rPr>
              <a:t>1</a:t>
            </a:r>
          </a:p>
        </p:txBody>
      </p:sp>
      <p:sp>
        <p:nvSpPr>
          <p:cNvPr id="5" name="TextBox 4"/>
          <p:cNvSpPr txBox="1"/>
          <p:nvPr/>
        </p:nvSpPr>
        <p:spPr>
          <a:xfrm>
            <a:off x="1848339" y="3069036"/>
            <a:ext cx="8496944" cy="1200329"/>
          </a:xfrm>
          <a:prstGeom prst="rect">
            <a:avLst/>
          </a:prstGeom>
          <a:noFill/>
        </p:spPr>
        <p:txBody>
          <a:bodyPr wrap="square" rtlCol="0">
            <a:spAutoFit/>
          </a:bodyPr>
          <a:lstStyle/>
          <a:p>
            <a:pPr algn="ctr"/>
            <a:r>
              <a:rPr lang="en-GB" sz="7200" dirty="0">
                <a:latin typeface="Seravek Light" panose="020B0503040000020004" pitchFamily="34" charset="0"/>
              </a:rPr>
              <a:t>Only do it once</a:t>
            </a:r>
          </a:p>
        </p:txBody>
      </p:sp>
      <p:sp>
        <p:nvSpPr>
          <p:cNvPr id="2" name="Title 1"/>
          <p:cNvSpPr>
            <a:spLocks noGrp="1"/>
          </p:cNvSpPr>
          <p:nvPr>
            <p:ph type="title"/>
          </p:nvPr>
        </p:nvSpPr>
        <p:spPr/>
        <p:txBody>
          <a:bodyPr>
            <a:normAutofit/>
          </a:bodyPr>
          <a:lstStyle/>
          <a:p>
            <a:r>
              <a:rPr lang="en-GB" dirty="0"/>
              <a:t>Three Golden Rules for Data Entry</a:t>
            </a:r>
          </a:p>
        </p:txBody>
      </p:sp>
    </p:spTree>
    <p:extLst>
      <p:ext uri="{BB962C8B-B14F-4D97-AF65-F5344CB8AC3E}">
        <p14:creationId xmlns:p14="http://schemas.microsoft.com/office/powerpoint/2010/main" val="70456531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5765800" y="99076"/>
            <a:ext cx="1159103" cy="6447919"/>
          </a:xfrm>
          <a:prstGeom prst="rect">
            <a:avLst/>
          </a:prstGeom>
          <a:noFill/>
        </p:spPr>
        <p:txBody>
          <a:bodyPr wrap="square" rtlCol="0">
            <a:spAutoFit/>
          </a:bodyPr>
          <a:lstStyle/>
          <a:p>
            <a:pPr algn="ctr"/>
            <a:r>
              <a:rPr lang="en-GB" sz="41300" dirty="0">
                <a:solidFill>
                  <a:srgbClr val="999999"/>
                </a:solidFill>
                <a:latin typeface="Franklin Gothic Medium" panose="020B0603020102020204" pitchFamily="34" charset="0"/>
              </a:rPr>
              <a:t>2</a:t>
            </a:r>
          </a:p>
        </p:txBody>
      </p:sp>
      <p:sp>
        <p:nvSpPr>
          <p:cNvPr id="5" name="TextBox 4"/>
          <p:cNvSpPr txBox="1"/>
          <p:nvPr/>
        </p:nvSpPr>
        <p:spPr>
          <a:xfrm>
            <a:off x="1848339" y="2510234"/>
            <a:ext cx="8496944" cy="2308324"/>
          </a:xfrm>
          <a:prstGeom prst="rect">
            <a:avLst/>
          </a:prstGeom>
          <a:noFill/>
        </p:spPr>
        <p:txBody>
          <a:bodyPr wrap="square" rtlCol="0">
            <a:spAutoFit/>
          </a:bodyPr>
          <a:lstStyle/>
          <a:p>
            <a:pPr algn="ctr"/>
            <a:r>
              <a:rPr lang="en-GB" sz="7200" dirty="0">
                <a:latin typeface="Seravek Light" panose="020B0503040000020004" pitchFamily="34" charset="0"/>
              </a:rPr>
              <a:t>Get someone else </a:t>
            </a:r>
          </a:p>
          <a:p>
            <a:pPr algn="ctr"/>
            <a:r>
              <a:rPr lang="en-GB" sz="7200" dirty="0">
                <a:latin typeface="Seravek Light" panose="020B0503040000020004" pitchFamily="34" charset="0"/>
              </a:rPr>
              <a:t>to do it</a:t>
            </a:r>
          </a:p>
        </p:txBody>
      </p:sp>
      <p:sp>
        <p:nvSpPr>
          <p:cNvPr id="2" name="Title 1"/>
          <p:cNvSpPr>
            <a:spLocks noGrp="1"/>
          </p:cNvSpPr>
          <p:nvPr>
            <p:ph type="title"/>
          </p:nvPr>
        </p:nvSpPr>
        <p:spPr/>
        <p:txBody>
          <a:bodyPr>
            <a:normAutofit/>
          </a:bodyPr>
          <a:lstStyle/>
          <a:p>
            <a:r>
              <a:rPr lang="en-GB" dirty="0"/>
              <a:t>Three Golden Rules for Data Entry</a:t>
            </a:r>
          </a:p>
        </p:txBody>
      </p:sp>
    </p:spTree>
    <p:extLst>
      <p:ext uri="{BB962C8B-B14F-4D97-AF65-F5344CB8AC3E}">
        <p14:creationId xmlns:p14="http://schemas.microsoft.com/office/powerpoint/2010/main" val="32595467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5765800" y="99076"/>
            <a:ext cx="1159103" cy="6447919"/>
          </a:xfrm>
          <a:prstGeom prst="rect">
            <a:avLst/>
          </a:prstGeom>
          <a:noFill/>
        </p:spPr>
        <p:txBody>
          <a:bodyPr wrap="square" rtlCol="0">
            <a:spAutoFit/>
          </a:bodyPr>
          <a:lstStyle/>
          <a:p>
            <a:pPr algn="ctr"/>
            <a:r>
              <a:rPr lang="en-GB" sz="41300" dirty="0">
                <a:solidFill>
                  <a:srgbClr val="999999"/>
                </a:solidFill>
                <a:latin typeface="Franklin Gothic Medium" panose="020B0603020102020204" pitchFamily="34" charset="0"/>
              </a:rPr>
              <a:t>3</a:t>
            </a:r>
          </a:p>
        </p:txBody>
      </p:sp>
      <p:sp>
        <p:nvSpPr>
          <p:cNvPr id="5" name="TextBox 4"/>
          <p:cNvSpPr txBox="1"/>
          <p:nvPr/>
        </p:nvSpPr>
        <p:spPr>
          <a:xfrm>
            <a:off x="1847528" y="1720840"/>
            <a:ext cx="8496944" cy="3416320"/>
          </a:xfrm>
          <a:prstGeom prst="rect">
            <a:avLst/>
          </a:prstGeom>
          <a:noFill/>
        </p:spPr>
        <p:txBody>
          <a:bodyPr wrap="square" rtlCol="0">
            <a:spAutoFit/>
          </a:bodyPr>
          <a:lstStyle/>
          <a:p>
            <a:pPr algn="ctr"/>
            <a:r>
              <a:rPr lang="en-GB" sz="7200" dirty="0">
                <a:latin typeface="Seravek Light" panose="020B0503040000020004" pitchFamily="34" charset="0"/>
              </a:rPr>
              <a:t>Do NOT put multiple pieces of DATA in the same field</a:t>
            </a:r>
          </a:p>
        </p:txBody>
      </p:sp>
      <p:sp>
        <p:nvSpPr>
          <p:cNvPr id="2" name="Title 1"/>
          <p:cNvSpPr>
            <a:spLocks noGrp="1"/>
          </p:cNvSpPr>
          <p:nvPr>
            <p:ph type="title"/>
          </p:nvPr>
        </p:nvSpPr>
        <p:spPr/>
        <p:txBody>
          <a:bodyPr>
            <a:normAutofit/>
          </a:bodyPr>
          <a:lstStyle/>
          <a:p>
            <a:r>
              <a:rPr lang="en-GB" dirty="0"/>
              <a:t>Three Golden Rules for Data Entry</a:t>
            </a:r>
          </a:p>
        </p:txBody>
      </p:sp>
    </p:spTree>
    <p:extLst>
      <p:ext uri="{BB962C8B-B14F-4D97-AF65-F5344CB8AC3E}">
        <p14:creationId xmlns:p14="http://schemas.microsoft.com/office/powerpoint/2010/main" val="198997031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chemeClr val="tx1"/>
                </a:solidFill>
              </a:rPr>
              <a:t>Data Interchange Standards</a:t>
            </a:r>
          </a:p>
        </p:txBody>
      </p:sp>
      <p:sp>
        <p:nvSpPr>
          <p:cNvPr id="3" name="Content Placeholder 2"/>
          <p:cNvSpPr>
            <a:spLocks noGrp="1"/>
          </p:cNvSpPr>
          <p:nvPr>
            <p:ph idx="1"/>
          </p:nvPr>
        </p:nvSpPr>
        <p:spPr/>
        <p:txBody>
          <a:bodyPr/>
          <a:lstStyle/>
          <a:p>
            <a:r>
              <a:rPr lang="en-US" dirty="0"/>
              <a:t>Allows Data Producers to optimize their processes </a:t>
            </a:r>
          </a:p>
          <a:p>
            <a:pPr lvl="1"/>
            <a:r>
              <a:rPr lang="en-US" dirty="0"/>
              <a:t>Use software that best fits their needs</a:t>
            </a:r>
          </a:p>
          <a:p>
            <a:r>
              <a:rPr lang="en-US" dirty="0"/>
              <a:t>Allows Data Consumers to utilize data </a:t>
            </a:r>
          </a:p>
          <a:p>
            <a:pPr lvl="1"/>
            <a:r>
              <a:rPr lang="en-US" dirty="0"/>
              <a:t>Use software that best fits their needs</a:t>
            </a:r>
          </a:p>
          <a:p>
            <a:pPr marL="0" indent="0">
              <a:buNone/>
            </a:pPr>
            <a:endParaRPr lang="en-US" dirty="0"/>
          </a:p>
        </p:txBody>
      </p:sp>
      <p:pic>
        <p:nvPicPr>
          <p:cNvPr id="5" name="Picture 4">
            <a:extLst>
              <a:ext uri="{FF2B5EF4-FFF2-40B4-BE49-F238E27FC236}">
                <a16:creationId xmlns:a16="http://schemas.microsoft.com/office/drawing/2014/main" id="{0301272F-E2FF-4EF0-84C5-C9506470DBF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260907" y="4936460"/>
            <a:ext cx="1143000" cy="781050"/>
          </a:xfrm>
          <a:prstGeom prst="rect">
            <a:avLst/>
          </a:prstGeom>
        </p:spPr>
      </p:pic>
      <p:pic>
        <p:nvPicPr>
          <p:cNvPr id="7" name="Picture 6">
            <a:extLst>
              <a:ext uri="{FF2B5EF4-FFF2-40B4-BE49-F238E27FC236}">
                <a16:creationId xmlns:a16="http://schemas.microsoft.com/office/drawing/2014/main" id="{A03ED29E-A590-4E21-AB07-6F5C5D2C9FE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643393" y="4912033"/>
            <a:ext cx="1733549" cy="773906"/>
          </a:xfrm>
          <a:prstGeom prst="rect">
            <a:avLst/>
          </a:prstGeom>
        </p:spPr>
      </p:pic>
      <p:pic>
        <p:nvPicPr>
          <p:cNvPr id="9" name="Picture 8">
            <a:extLst>
              <a:ext uri="{FF2B5EF4-FFF2-40B4-BE49-F238E27FC236}">
                <a16:creationId xmlns:a16="http://schemas.microsoft.com/office/drawing/2014/main" id="{E0374F74-B81E-4466-8EA4-4E9FCB88D06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35299" y="5009118"/>
            <a:ext cx="2695575" cy="571500"/>
          </a:xfrm>
          <a:prstGeom prst="rect">
            <a:avLst/>
          </a:prstGeom>
        </p:spPr>
      </p:pic>
      <p:pic>
        <p:nvPicPr>
          <p:cNvPr id="11" name="Picture 10">
            <a:extLst>
              <a:ext uri="{FF2B5EF4-FFF2-40B4-BE49-F238E27FC236}">
                <a16:creationId xmlns:a16="http://schemas.microsoft.com/office/drawing/2014/main" id="{91C39FEB-911A-452D-8432-E494C9934EC2}"/>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17826" y="5712621"/>
            <a:ext cx="1435100" cy="717550"/>
          </a:xfrm>
          <a:prstGeom prst="rect">
            <a:avLst/>
          </a:prstGeom>
        </p:spPr>
      </p:pic>
      <p:pic>
        <p:nvPicPr>
          <p:cNvPr id="13" name="Picture 12">
            <a:extLst>
              <a:ext uri="{FF2B5EF4-FFF2-40B4-BE49-F238E27FC236}">
                <a16:creationId xmlns:a16="http://schemas.microsoft.com/office/drawing/2014/main" id="{7701ECB2-E905-4858-82AD-575CBC67360D}"/>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9371078" y="5580618"/>
            <a:ext cx="2352675" cy="1019175"/>
          </a:xfrm>
          <a:prstGeom prst="rect">
            <a:avLst/>
          </a:prstGeom>
        </p:spPr>
      </p:pic>
      <p:pic>
        <p:nvPicPr>
          <p:cNvPr id="15" name="Picture 14">
            <a:extLst>
              <a:ext uri="{FF2B5EF4-FFF2-40B4-BE49-F238E27FC236}">
                <a16:creationId xmlns:a16="http://schemas.microsoft.com/office/drawing/2014/main" id="{DF8887F7-D53E-4EB8-8259-5ADF0BC77E7F}"/>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6925059" y="5829309"/>
            <a:ext cx="2385694" cy="591495"/>
          </a:xfrm>
          <a:prstGeom prst="rect">
            <a:avLst/>
          </a:prstGeom>
        </p:spPr>
      </p:pic>
      <p:pic>
        <p:nvPicPr>
          <p:cNvPr id="17" name="Picture 16">
            <a:extLst>
              <a:ext uri="{FF2B5EF4-FFF2-40B4-BE49-F238E27FC236}">
                <a16:creationId xmlns:a16="http://schemas.microsoft.com/office/drawing/2014/main" id="{5D7862D6-C76E-48F4-9B86-2DC125BFFEF0}"/>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2325261" y="5676795"/>
            <a:ext cx="1752363" cy="700945"/>
          </a:xfrm>
          <a:prstGeom prst="rect">
            <a:avLst/>
          </a:prstGeom>
        </p:spPr>
      </p:pic>
      <p:pic>
        <p:nvPicPr>
          <p:cNvPr id="19" name="Picture 18">
            <a:extLst>
              <a:ext uri="{FF2B5EF4-FFF2-40B4-BE49-F238E27FC236}">
                <a16:creationId xmlns:a16="http://schemas.microsoft.com/office/drawing/2014/main" id="{04465EC1-3CC8-442C-8C63-95CDFC3E8EAE}"/>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488950" y="3892924"/>
            <a:ext cx="4629150" cy="907676"/>
          </a:xfrm>
          <a:prstGeom prst="rect">
            <a:avLst/>
          </a:prstGeom>
        </p:spPr>
      </p:pic>
      <p:pic>
        <p:nvPicPr>
          <p:cNvPr id="21" name="Picture 20">
            <a:extLst>
              <a:ext uri="{FF2B5EF4-FFF2-40B4-BE49-F238E27FC236}">
                <a16:creationId xmlns:a16="http://schemas.microsoft.com/office/drawing/2014/main" id="{6680251D-2872-477C-B469-4A64A4A75309}"/>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5694677" y="3941347"/>
            <a:ext cx="3287397" cy="892102"/>
          </a:xfrm>
          <a:prstGeom prst="rect">
            <a:avLst/>
          </a:prstGeom>
        </p:spPr>
      </p:pic>
      <p:pic>
        <p:nvPicPr>
          <p:cNvPr id="23" name="Picture 22">
            <a:extLst>
              <a:ext uri="{FF2B5EF4-FFF2-40B4-BE49-F238E27FC236}">
                <a16:creationId xmlns:a16="http://schemas.microsoft.com/office/drawing/2014/main" id="{66E042E7-CA69-4283-9E1F-AF5915493534}"/>
              </a:ext>
            </a:extLst>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3896154" y="4908564"/>
            <a:ext cx="1241344" cy="874748"/>
          </a:xfrm>
          <a:prstGeom prst="rect">
            <a:avLst/>
          </a:prstGeom>
        </p:spPr>
      </p:pic>
      <p:pic>
        <p:nvPicPr>
          <p:cNvPr id="24" name="Picture 5" descr="dataforensics_logo_RGB.jpg">
            <a:extLst>
              <a:ext uri="{FF2B5EF4-FFF2-40B4-BE49-F238E27FC236}">
                <a16:creationId xmlns:a16="http://schemas.microsoft.com/office/drawing/2014/main" id="{9C47F2D2-7A43-41D9-8D64-273968A4DB7A}"/>
              </a:ext>
            </a:extLst>
          </p:cNvPr>
          <p:cNvPicPr>
            <a:picLocks noChangeAspect="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9557667" y="3840847"/>
            <a:ext cx="1905000" cy="10931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5">
            <a:extLst>
              <a:ext uri="{FF2B5EF4-FFF2-40B4-BE49-F238E27FC236}">
                <a16:creationId xmlns:a16="http://schemas.microsoft.com/office/drawing/2014/main" id="{A871977C-EB72-4449-92D9-70D235A1C370}"/>
              </a:ext>
            </a:extLst>
          </p:cNvPr>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4702660" y="5685939"/>
            <a:ext cx="1891714" cy="945857"/>
          </a:xfrm>
          <a:prstGeom prst="rect">
            <a:avLst/>
          </a:prstGeom>
        </p:spPr>
      </p:pic>
    </p:spTree>
    <p:extLst>
      <p:ext uri="{BB962C8B-B14F-4D97-AF65-F5344CB8AC3E}">
        <p14:creationId xmlns:p14="http://schemas.microsoft.com/office/powerpoint/2010/main" val="400248242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EC0E503F-7543-4FC1-A72E-A5D3ED7E5B5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687410" y="3353595"/>
            <a:ext cx="6150429" cy="3228975"/>
          </a:xfrm>
          <a:prstGeom prst="rect">
            <a:avLst/>
          </a:prstGeom>
        </p:spPr>
      </p:pic>
      <p:sp>
        <p:nvSpPr>
          <p:cNvPr id="3" name="Content Placeholder 2">
            <a:extLst>
              <a:ext uri="{FF2B5EF4-FFF2-40B4-BE49-F238E27FC236}">
                <a16:creationId xmlns:a16="http://schemas.microsoft.com/office/drawing/2014/main" id="{34E74924-5E7E-4BED-992B-31C18B64A4AD}"/>
              </a:ext>
            </a:extLst>
          </p:cNvPr>
          <p:cNvSpPr>
            <a:spLocks noGrp="1"/>
          </p:cNvSpPr>
          <p:nvPr>
            <p:ph idx="1"/>
          </p:nvPr>
        </p:nvSpPr>
        <p:spPr/>
        <p:txBody>
          <a:bodyPr/>
          <a:lstStyle/>
          <a:p>
            <a:r>
              <a:rPr lang="en-US" dirty="0"/>
              <a:t>Alexa</a:t>
            </a:r>
          </a:p>
          <a:p>
            <a:r>
              <a:rPr lang="en-US" dirty="0"/>
              <a:t>Google Assistant</a:t>
            </a:r>
          </a:p>
          <a:p>
            <a:r>
              <a:rPr lang="en-US" dirty="0"/>
              <a:t>Siri</a:t>
            </a:r>
          </a:p>
          <a:p>
            <a:r>
              <a:rPr lang="en-US" dirty="0"/>
              <a:t>Cortana</a:t>
            </a:r>
          </a:p>
          <a:p>
            <a:r>
              <a:rPr lang="en-US" dirty="0"/>
              <a:t>AI</a:t>
            </a:r>
          </a:p>
          <a:p>
            <a:r>
              <a:rPr lang="en-US" dirty="0"/>
              <a:t>Big Data</a:t>
            </a:r>
          </a:p>
        </p:txBody>
      </p:sp>
      <p:pic>
        <p:nvPicPr>
          <p:cNvPr id="4" name="Picture 3">
            <a:extLst>
              <a:ext uri="{FF2B5EF4-FFF2-40B4-BE49-F238E27FC236}">
                <a16:creationId xmlns:a16="http://schemas.microsoft.com/office/drawing/2014/main" id="{460F8AA2-6CF6-4A2A-8AB1-C5B451AF2912}"/>
              </a:ext>
            </a:extLst>
          </p:cNvPr>
          <p:cNvPicPr>
            <a:picLocks noChangeAspect="1"/>
          </p:cNvPicPr>
          <p:nvPr/>
        </p:nvPicPr>
        <p:blipFill>
          <a:blip r:embed="rId4"/>
          <a:stretch>
            <a:fillRect/>
          </a:stretch>
        </p:blipFill>
        <p:spPr>
          <a:xfrm>
            <a:off x="8373894" y="1447800"/>
            <a:ext cx="3379956" cy="2362200"/>
          </a:xfrm>
          <a:prstGeom prst="rect">
            <a:avLst/>
          </a:prstGeom>
        </p:spPr>
      </p:pic>
      <p:pic>
        <p:nvPicPr>
          <p:cNvPr id="8" name="Picture 7">
            <a:extLst>
              <a:ext uri="{FF2B5EF4-FFF2-40B4-BE49-F238E27FC236}">
                <a16:creationId xmlns:a16="http://schemas.microsoft.com/office/drawing/2014/main" id="{C41299A5-2427-4E23-B0A0-C60F38F9A4FF}"/>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467600" y="3478531"/>
            <a:ext cx="2409825" cy="2381250"/>
          </a:xfrm>
          <a:prstGeom prst="rect">
            <a:avLst/>
          </a:prstGeom>
        </p:spPr>
      </p:pic>
      <p:pic>
        <p:nvPicPr>
          <p:cNvPr id="6" name="Picture 5">
            <a:extLst>
              <a:ext uri="{FF2B5EF4-FFF2-40B4-BE49-F238E27FC236}">
                <a16:creationId xmlns:a16="http://schemas.microsoft.com/office/drawing/2014/main" id="{FF5B91B0-3558-41F2-A45D-2C80500CABE3}"/>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297583" y="1371601"/>
            <a:ext cx="4114324" cy="2742883"/>
          </a:xfrm>
          <a:prstGeom prst="rect">
            <a:avLst/>
          </a:prstGeom>
        </p:spPr>
      </p:pic>
    </p:spTree>
    <p:extLst>
      <p:ext uri="{BB962C8B-B14F-4D97-AF65-F5344CB8AC3E}">
        <p14:creationId xmlns:p14="http://schemas.microsoft.com/office/powerpoint/2010/main" val="281808425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A99D0387-C64D-4C6B-BB6B-52E5D24B08E3}"/>
              </a:ext>
            </a:extLst>
          </p:cNvPr>
          <p:cNvSpPr/>
          <p:nvPr/>
        </p:nvSpPr>
        <p:spPr bwMode="auto">
          <a:xfrm>
            <a:off x="8913645" y="2809187"/>
            <a:ext cx="1511300" cy="892102"/>
          </a:xfrm>
          <a:prstGeom prst="rect">
            <a:avLst/>
          </a:prstGeom>
          <a:solidFill>
            <a:schemeClr val="tx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charset="0"/>
            </a:endParaRPr>
          </a:p>
        </p:txBody>
      </p:sp>
      <p:sp>
        <p:nvSpPr>
          <p:cNvPr id="3" name="Oval 2">
            <a:extLst>
              <a:ext uri="{FF2B5EF4-FFF2-40B4-BE49-F238E27FC236}">
                <a16:creationId xmlns:a16="http://schemas.microsoft.com/office/drawing/2014/main" id="{9AAFF623-0282-41BA-8C26-2BC3383FF93E}"/>
              </a:ext>
            </a:extLst>
          </p:cNvPr>
          <p:cNvSpPr/>
          <p:nvPr/>
        </p:nvSpPr>
        <p:spPr bwMode="auto">
          <a:xfrm>
            <a:off x="4953000" y="2286000"/>
            <a:ext cx="1752600" cy="1828800"/>
          </a:xfrm>
          <a:prstGeom prst="ellipse">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dirty="0">
                <a:ln>
                  <a:noFill/>
                </a:ln>
                <a:solidFill>
                  <a:schemeClr val="tx1"/>
                </a:solidFill>
                <a:effectLst/>
                <a:latin typeface="Arial" charset="0"/>
              </a:rPr>
              <a:t>DIGGS</a:t>
            </a:r>
          </a:p>
        </p:txBody>
      </p:sp>
      <p:pic>
        <p:nvPicPr>
          <p:cNvPr id="4" name="Picture 3">
            <a:extLst>
              <a:ext uri="{FF2B5EF4-FFF2-40B4-BE49-F238E27FC236}">
                <a16:creationId xmlns:a16="http://schemas.microsoft.com/office/drawing/2014/main" id="{B198BF5D-204A-46C6-B268-9EEC887649E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074378" y="4743712"/>
            <a:ext cx="1435100" cy="717550"/>
          </a:xfrm>
          <a:prstGeom prst="rect">
            <a:avLst/>
          </a:prstGeom>
        </p:spPr>
      </p:pic>
      <p:pic>
        <p:nvPicPr>
          <p:cNvPr id="5" name="Picture 4">
            <a:extLst>
              <a:ext uri="{FF2B5EF4-FFF2-40B4-BE49-F238E27FC236}">
                <a16:creationId xmlns:a16="http://schemas.microsoft.com/office/drawing/2014/main" id="{4FC74D92-F481-4AD2-8CC4-3590E2151B1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013145" y="4875132"/>
            <a:ext cx="1733549" cy="773906"/>
          </a:xfrm>
          <a:prstGeom prst="rect">
            <a:avLst/>
          </a:prstGeom>
        </p:spPr>
      </p:pic>
      <p:pic>
        <p:nvPicPr>
          <p:cNvPr id="6" name="Picture 5">
            <a:extLst>
              <a:ext uri="{FF2B5EF4-FFF2-40B4-BE49-F238E27FC236}">
                <a16:creationId xmlns:a16="http://schemas.microsoft.com/office/drawing/2014/main" id="{4EC6240B-D5E3-414B-B233-DD8EEE07E922}"/>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65523" y="844322"/>
            <a:ext cx="3684120" cy="722376"/>
          </a:xfrm>
          <a:prstGeom prst="rect">
            <a:avLst/>
          </a:prstGeom>
        </p:spPr>
      </p:pic>
      <p:pic>
        <p:nvPicPr>
          <p:cNvPr id="7" name="Picture 6">
            <a:extLst>
              <a:ext uri="{FF2B5EF4-FFF2-40B4-BE49-F238E27FC236}">
                <a16:creationId xmlns:a16="http://schemas.microsoft.com/office/drawing/2014/main" id="{2081CE51-46EE-49C1-8C95-6AC0A7BD4394}"/>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729586" y="900496"/>
            <a:ext cx="2661956" cy="722376"/>
          </a:xfrm>
          <a:prstGeom prst="rect">
            <a:avLst/>
          </a:prstGeom>
        </p:spPr>
      </p:pic>
      <p:pic>
        <p:nvPicPr>
          <p:cNvPr id="8" name="Picture 5" descr="dataforensics_logo_RGB.jpg">
            <a:extLst>
              <a:ext uri="{FF2B5EF4-FFF2-40B4-BE49-F238E27FC236}">
                <a16:creationId xmlns:a16="http://schemas.microsoft.com/office/drawing/2014/main" id="{EBD2FB1E-1FA7-4F65-926D-7D25F07B4D09}"/>
              </a:ext>
            </a:extLst>
          </p:cNvPr>
          <p:cNvPicPr>
            <a:picLocks noChangeAspect="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839955" y="2744968"/>
            <a:ext cx="1905000" cy="10931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9">
            <a:extLst>
              <a:ext uri="{FF2B5EF4-FFF2-40B4-BE49-F238E27FC236}">
                <a16:creationId xmlns:a16="http://schemas.microsoft.com/office/drawing/2014/main" id="{D526E7A0-824A-4AD4-B8D9-3B39F3C796E2}"/>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8913645" y="2902813"/>
            <a:ext cx="1514475" cy="704850"/>
          </a:xfrm>
          <a:prstGeom prst="rect">
            <a:avLst/>
          </a:prstGeom>
        </p:spPr>
      </p:pic>
      <p:sp>
        <p:nvSpPr>
          <p:cNvPr id="13" name="Arrow: Up-Down 12">
            <a:extLst>
              <a:ext uri="{FF2B5EF4-FFF2-40B4-BE49-F238E27FC236}">
                <a16:creationId xmlns:a16="http://schemas.microsoft.com/office/drawing/2014/main" id="{29BB48D6-D934-4B1F-B9A5-815047C28E5B}"/>
              </a:ext>
            </a:extLst>
          </p:cNvPr>
          <p:cNvSpPr/>
          <p:nvPr/>
        </p:nvSpPr>
        <p:spPr bwMode="auto">
          <a:xfrm rot="18900000">
            <a:off x="4091800" y="1767829"/>
            <a:ext cx="381000" cy="1371600"/>
          </a:xfrm>
          <a:prstGeom prst="upDownArrow">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charset="0"/>
            </a:endParaRPr>
          </a:p>
        </p:txBody>
      </p:sp>
      <p:sp>
        <p:nvSpPr>
          <p:cNvPr id="15" name="Arrow: Up-Down 14">
            <a:extLst>
              <a:ext uri="{FF2B5EF4-FFF2-40B4-BE49-F238E27FC236}">
                <a16:creationId xmlns:a16="http://schemas.microsoft.com/office/drawing/2014/main" id="{F1B36BEE-E238-4CEF-A03D-E9AA6F151EF7}"/>
              </a:ext>
            </a:extLst>
          </p:cNvPr>
          <p:cNvSpPr/>
          <p:nvPr/>
        </p:nvSpPr>
        <p:spPr bwMode="auto">
          <a:xfrm rot="2700000">
            <a:off x="7236862" y="1767829"/>
            <a:ext cx="381000" cy="1371600"/>
          </a:xfrm>
          <a:prstGeom prst="upDownArrow">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charset="0"/>
            </a:endParaRPr>
          </a:p>
        </p:txBody>
      </p:sp>
      <p:sp>
        <p:nvSpPr>
          <p:cNvPr id="16" name="Arrow: Up-Down 15">
            <a:extLst>
              <a:ext uri="{FF2B5EF4-FFF2-40B4-BE49-F238E27FC236}">
                <a16:creationId xmlns:a16="http://schemas.microsoft.com/office/drawing/2014/main" id="{27D42EE2-3068-4F89-A2D1-027698407ABC}"/>
              </a:ext>
            </a:extLst>
          </p:cNvPr>
          <p:cNvSpPr/>
          <p:nvPr/>
        </p:nvSpPr>
        <p:spPr bwMode="auto">
          <a:xfrm rot="2700000">
            <a:off x="4096512" y="3606596"/>
            <a:ext cx="381000" cy="1371600"/>
          </a:xfrm>
          <a:prstGeom prst="upDownArrow">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charset="0"/>
            </a:endParaRPr>
          </a:p>
        </p:txBody>
      </p:sp>
      <p:sp>
        <p:nvSpPr>
          <p:cNvPr id="17" name="Arrow: Up-Down 16">
            <a:extLst>
              <a:ext uri="{FF2B5EF4-FFF2-40B4-BE49-F238E27FC236}">
                <a16:creationId xmlns:a16="http://schemas.microsoft.com/office/drawing/2014/main" id="{8B8980B1-4363-4EFA-AA00-530C736D83A1}"/>
              </a:ext>
            </a:extLst>
          </p:cNvPr>
          <p:cNvSpPr/>
          <p:nvPr/>
        </p:nvSpPr>
        <p:spPr bwMode="auto">
          <a:xfrm rot="18900000">
            <a:off x="7178999" y="3606596"/>
            <a:ext cx="381000" cy="1371600"/>
          </a:xfrm>
          <a:prstGeom prst="upDownArrow">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charset="0"/>
            </a:endParaRPr>
          </a:p>
        </p:txBody>
      </p:sp>
      <p:sp>
        <p:nvSpPr>
          <p:cNvPr id="18" name="Arrow: Up-Down 17">
            <a:extLst>
              <a:ext uri="{FF2B5EF4-FFF2-40B4-BE49-F238E27FC236}">
                <a16:creationId xmlns:a16="http://schemas.microsoft.com/office/drawing/2014/main" id="{C0E1420C-6DCF-48F2-9B7C-C1B4120582B9}"/>
              </a:ext>
            </a:extLst>
          </p:cNvPr>
          <p:cNvSpPr/>
          <p:nvPr/>
        </p:nvSpPr>
        <p:spPr bwMode="auto">
          <a:xfrm rot="16200000">
            <a:off x="3773343" y="2649805"/>
            <a:ext cx="381000" cy="1371600"/>
          </a:xfrm>
          <a:prstGeom prst="upDownArrow">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charset="0"/>
            </a:endParaRPr>
          </a:p>
        </p:txBody>
      </p:sp>
      <p:sp>
        <p:nvSpPr>
          <p:cNvPr id="19" name="Arrow: Up-Down 18">
            <a:extLst>
              <a:ext uri="{FF2B5EF4-FFF2-40B4-BE49-F238E27FC236}">
                <a16:creationId xmlns:a16="http://schemas.microsoft.com/office/drawing/2014/main" id="{DAE978A0-9A8C-46DD-A682-C074BA508625}"/>
              </a:ext>
            </a:extLst>
          </p:cNvPr>
          <p:cNvSpPr/>
          <p:nvPr/>
        </p:nvSpPr>
        <p:spPr bwMode="auto">
          <a:xfrm rot="16200000">
            <a:off x="7504257" y="2589176"/>
            <a:ext cx="381000" cy="1371600"/>
          </a:xfrm>
          <a:prstGeom prst="upDownArrow">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charset="0"/>
            </a:endParaRPr>
          </a:p>
        </p:txBody>
      </p:sp>
    </p:spTree>
    <p:extLst>
      <p:ext uri="{BB962C8B-B14F-4D97-AF65-F5344CB8AC3E}">
        <p14:creationId xmlns:p14="http://schemas.microsoft.com/office/powerpoint/2010/main" val="225170194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chemeClr val="tx1"/>
                </a:solidFill>
              </a:rPr>
              <a:t>Geotechnical Data Producers</a:t>
            </a:r>
          </a:p>
        </p:txBody>
      </p:sp>
      <p:sp>
        <p:nvSpPr>
          <p:cNvPr id="3" name="Content Placeholder 2"/>
          <p:cNvSpPr>
            <a:spLocks noGrp="1"/>
          </p:cNvSpPr>
          <p:nvPr>
            <p:ph idx="1"/>
          </p:nvPr>
        </p:nvSpPr>
        <p:spPr/>
        <p:txBody>
          <a:bodyPr/>
          <a:lstStyle/>
          <a:p>
            <a:r>
              <a:rPr lang="en-US" dirty="0"/>
              <a:t>Field Personnel</a:t>
            </a:r>
          </a:p>
          <a:p>
            <a:r>
              <a:rPr lang="en-US" dirty="0"/>
              <a:t>Lab Personnel</a:t>
            </a:r>
          </a:p>
          <a:p>
            <a:r>
              <a:rPr lang="en-US" dirty="0"/>
              <a:t>Design Personnel</a:t>
            </a:r>
          </a:p>
          <a:p>
            <a:r>
              <a:rPr lang="en-US" dirty="0"/>
              <a:t>No software fits the needs of all consumers </a:t>
            </a:r>
          </a:p>
          <a:p>
            <a:r>
              <a:rPr lang="en-US" dirty="0"/>
              <a:t>Software must communicate data</a:t>
            </a:r>
          </a:p>
        </p:txBody>
      </p:sp>
    </p:spTree>
    <p:extLst>
      <p:ext uri="{BB962C8B-B14F-4D97-AF65-F5344CB8AC3E}">
        <p14:creationId xmlns:p14="http://schemas.microsoft.com/office/powerpoint/2010/main" val="322668148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chemeClr val="tx1"/>
                </a:solidFill>
              </a:rPr>
              <a:t>Geotechnical Data Consumers</a:t>
            </a:r>
          </a:p>
        </p:txBody>
      </p:sp>
      <p:sp>
        <p:nvSpPr>
          <p:cNvPr id="3" name="Content Placeholder 2"/>
          <p:cNvSpPr>
            <a:spLocks noGrp="1"/>
          </p:cNvSpPr>
          <p:nvPr>
            <p:ph idx="1"/>
          </p:nvPr>
        </p:nvSpPr>
        <p:spPr/>
        <p:txBody>
          <a:bodyPr/>
          <a:lstStyle/>
          <a:p>
            <a:r>
              <a:rPr lang="en-US" dirty="0"/>
              <a:t>Consultants (for historical projects or teaming projects)</a:t>
            </a:r>
          </a:p>
          <a:p>
            <a:r>
              <a:rPr lang="en-US" dirty="0"/>
              <a:t>Clients (DOT’s, USACE, large commercial/industrial clients)</a:t>
            </a:r>
          </a:p>
          <a:p>
            <a:r>
              <a:rPr lang="en-US" dirty="0"/>
              <a:t>Contractors</a:t>
            </a:r>
          </a:p>
          <a:p>
            <a:r>
              <a:rPr lang="en-US" dirty="0"/>
              <a:t>Different departments (e.g. within a DOT – pavement design, bridge design, culvert design, </a:t>
            </a:r>
            <a:r>
              <a:rPr lang="en-US" dirty="0" err="1"/>
              <a:t>etc</a:t>
            </a:r>
            <a:r>
              <a:rPr lang="en-US" dirty="0"/>
              <a:t>)</a:t>
            </a:r>
          </a:p>
        </p:txBody>
      </p:sp>
    </p:spTree>
    <p:extLst>
      <p:ext uri="{BB962C8B-B14F-4D97-AF65-F5344CB8AC3E}">
        <p14:creationId xmlns:p14="http://schemas.microsoft.com/office/powerpoint/2010/main" val="319095726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Oval 25"/>
          <p:cNvSpPr/>
          <p:nvPr/>
        </p:nvSpPr>
        <p:spPr>
          <a:xfrm>
            <a:off x="3319944" y="3169835"/>
            <a:ext cx="471800" cy="508383"/>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200" dirty="0">
                <a:solidFill>
                  <a:schemeClr val="tx1"/>
                </a:solidFill>
                <a:latin typeface="+mj-lt"/>
              </a:rPr>
              <a:t>1</a:t>
            </a:r>
          </a:p>
        </p:txBody>
      </p:sp>
      <p:sp>
        <p:nvSpPr>
          <p:cNvPr id="5" name="Rectangle 4"/>
          <p:cNvSpPr/>
          <p:nvPr/>
        </p:nvSpPr>
        <p:spPr>
          <a:xfrm>
            <a:off x="8300904" y="1740685"/>
            <a:ext cx="1584176" cy="864096"/>
          </a:xfrm>
          <a:prstGeom prst="rect">
            <a:avLst/>
          </a:prstGeom>
          <a:solidFill>
            <a:srgbClr val="D000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dirty="0">
                <a:solidFill>
                  <a:schemeClr val="bg1"/>
                </a:solidFill>
                <a:latin typeface="+mj-lt"/>
              </a:rPr>
              <a:t>Client</a:t>
            </a:r>
          </a:p>
        </p:txBody>
      </p:sp>
      <p:sp>
        <p:nvSpPr>
          <p:cNvPr id="10" name="Rectangle 9"/>
          <p:cNvSpPr/>
          <p:nvPr/>
        </p:nvSpPr>
        <p:spPr>
          <a:xfrm>
            <a:off x="2351584" y="1740685"/>
            <a:ext cx="1584176" cy="864096"/>
          </a:xfrm>
          <a:prstGeom prst="rect">
            <a:avLst/>
          </a:prstGeom>
          <a:solidFill>
            <a:srgbClr val="92D05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dirty="0">
                <a:solidFill>
                  <a:schemeClr val="tx1"/>
                </a:solidFill>
                <a:latin typeface="+mj-lt"/>
              </a:rPr>
              <a:t>Engineer</a:t>
            </a:r>
          </a:p>
        </p:txBody>
      </p:sp>
      <p:sp>
        <p:nvSpPr>
          <p:cNvPr id="11" name="Rectangle 10"/>
          <p:cNvSpPr/>
          <p:nvPr/>
        </p:nvSpPr>
        <p:spPr>
          <a:xfrm>
            <a:off x="8328248" y="4201999"/>
            <a:ext cx="1584176" cy="864096"/>
          </a:xfrm>
          <a:prstGeom prst="rect">
            <a:avLst/>
          </a:prstGeom>
          <a:solidFill>
            <a:schemeClr val="accent2">
              <a:lumMod val="40000"/>
              <a:lumOff val="6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dirty="0">
                <a:solidFill>
                  <a:schemeClr val="tx1"/>
                </a:solidFill>
                <a:latin typeface="+mj-lt"/>
              </a:rPr>
              <a:t>Lab</a:t>
            </a:r>
          </a:p>
        </p:txBody>
      </p:sp>
      <p:cxnSp>
        <p:nvCxnSpPr>
          <p:cNvPr id="12" name="Straight Arrow Connector 11"/>
          <p:cNvCxnSpPr/>
          <p:nvPr/>
        </p:nvCxnSpPr>
        <p:spPr>
          <a:xfrm>
            <a:off x="4223792" y="2172733"/>
            <a:ext cx="3671710" cy="3"/>
          </a:xfrm>
          <a:prstGeom prst="straightConnector1">
            <a:avLst/>
          </a:prstGeom>
          <a:ln w="57150">
            <a:solidFill>
              <a:schemeClr val="tx1"/>
            </a:solidFill>
            <a:tailEnd type="arrow"/>
          </a:ln>
        </p:spPr>
        <p:style>
          <a:lnRef idx="1">
            <a:schemeClr val="accent4"/>
          </a:lnRef>
          <a:fillRef idx="0">
            <a:schemeClr val="accent4"/>
          </a:fillRef>
          <a:effectRef idx="0">
            <a:schemeClr val="accent4"/>
          </a:effectRef>
          <a:fontRef idx="minor">
            <a:schemeClr val="tx1"/>
          </a:fontRef>
        </p:style>
      </p:cxnSp>
      <p:cxnSp>
        <p:nvCxnSpPr>
          <p:cNvPr id="15" name="Straight Arrow Connector 14"/>
          <p:cNvCxnSpPr/>
          <p:nvPr/>
        </p:nvCxnSpPr>
        <p:spPr>
          <a:xfrm flipH="1" flipV="1">
            <a:off x="3143676" y="2735380"/>
            <a:ext cx="1" cy="1300715"/>
          </a:xfrm>
          <a:prstGeom prst="straightConnector1">
            <a:avLst/>
          </a:prstGeom>
          <a:ln w="57150">
            <a:solidFill>
              <a:schemeClr val="tx1"/>
            </a:solidFill>
            <a:headEnd type="arrow"/>
            <a:tailEnd type="arrow"/>
          </a:ln>
        </p:spPr>
        <p:style>
          <a:lnRef idx="1">
            <a:schemeClr val="accent4"/>
          </a:lnRef>
          <a:fillRef idx="0">
            <a:schemeClr val="accent4"/>
          </a:fillRef>
          <a:effectRef idx="0">
            <a:schemeClr val="accent4"/>
          </a:effectRef>
          <a:fontRef idx="minor">
            <a:schemeClr val="tx1"/>
          </a:fontRef>
        </p:style>
      </p:cxnSp>
      <p:sp>
        <p:nvSpPr>
          <p:cNvPr id="16" name="Rectangle 15"/>
          <p:cNvSpPr/>
          <p:nvPr/>
        </p:nvSpPr>
        <p:spPr>
          <a:xfrm>
            <a:off x="5339916" y="548680"/>
            <a:ext cx="1584176" cy="864096"/>
          </a:xfrm>
          <a:prstGeom prst="rect">
            <a:avLst/>
          </a:prstGeom>
          <a:solidFill>
            <a:schemeClr val="bg1">
              <a:lumMod val="50000"/>
              <a:lumOff val="5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dirty="0">
                <a:solidFill>
                  <a:schemeClr val="tx1"/>
                </a:solidFill>
                <a:latin typeface="+mj-lt"/>
              </a:rPr>
              <a:t>Regional Archive</a:t>
            </a:r>
          </a:p>
        </p:txBody>
      </p:sp>
      <p:sp>
        <p:nvSpPr>
          <p:cNvPr id="18" name="Rectangle 17"/>
          <p:cNvSpPr/>
          <p:nvPr/>
        </p:nvSpPr>
        <p:spPr>
          <a:xfrm>
            <a:off x="2337447" y="4193357"/>
            <a:ext cx="1584176" cy="864096"/>
          </a:xfrm>
          <a:prstGeom prst="rect">
            <a:avLst/>
          </a:prstGeom>
          <a:solidFill>
            <a:schemeClr val="accent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dirty="0">
                <a:solidFill>
                  <a:schemeClr val="tx1"/>
                </a:solidFill>
                <a:latin typeface="+mj-lt"/>
              </a:rPr>
              <a:t>Drilling Rig/Crew</a:t>
            </a:r>
          </a:p>
        </p:txBody>
      </p:sp>
      <p:cxnSp>
        <p:nvCxnSpPr>
          <p:cNvPr id="19" name="Straight Arrow Connector 18"/>
          <p:cNvCxnSpPr/>
          <p:nvPr/>
        </p:nvCxnSpPr>
        <p:spPr>
          <a:xfrm flipH="1" flipV="1">
            <a:off x="4223792" y="2379909"/>
            <a:ext cx="3816424" cy="2088232"/>
          </a:xfrm>
          <a:prstGeom prst="straightConnector1">
            <a:avLst/>
          </a:prstGeom>
          <a:ln w="57150">
            <a:solidFill>
              <a:schemeClr val="tx1"/>
            </a:solidFill>
            <a:headEnd type="arrow"/>
            <a:tailEnd type="arrow"/>
          </a:ln>
        </p:spPr>
        <p:style>
          <a:lnRef idx="1">
            <a:schemeClr val="accent4"/>
          </a:lnRef>
          <a:fillRef idx="0">
            <a:schemeClr val="accent4"/>
          </a:fillRef>
          <a:effectRef idx="0">
            <a:schemeClr val="accent4"/>
          </a:effectRef>
          <a:fontRef idx="minor">
            <a:schemeClr val="tx1"/>
          </a:fontRef>
        </p:style>
      </p:cxnSp>
      <p:cxnSp>
        <p:nvCxnSpPr>
          <p:cNvPr id="34" name="Straight Arrow Connector 33"/>
          <p:cNvCxnSpPr/>
          <p:nvPr/>
        </p:nvCxnSpPr>
        <p:spPr>
          <a:xfrm flipH="1" flipV="1">
            <a:off x="7103414" y="980730"/>
            <a:ext cx="1584176" cy="576065"/>
          </a:xfrm>
          <a:prstGeom prst="straightConnector1">
            <a:avLst/>
          </a:prstGeom>
          <a:ln w="57150">
            <a:solidFill>
              <a:schemeClr val="tx1"/>
            </a:solidFill>
            <a:tailEnd type="arrow"/>
          </a:ln>
        </p:spPr>
        <p:style>
          <a:lnRef idx="1">
            <a:schemeClr val="accent4"/>
          </a:lnRef>
          <a:fillRef idx="0">
            <a:schemeClr val="accent4"/>
          </a:fillRef>
          <a:effectRef idx="0">
            <a:schemeClr val="accent4"/>
          </a:effectRef>
          <a:fontRef idx="minor">
            <a:schemeClr val="tx1"/>
          </a:fontRef>
        </p:style>
      </p:cxnSp>
      <p:cxnSp>
        <p:nvCxnSpPr>
          <p:cNvPr id="37" name="Straight Arrow Connector 36"/>
          <p:cNvCxnSpPr/>
          <p:nvPr/>
        </p:nvCxnSpPr>
        <p:spPr>
          <a:xfrm flipH="1">
            <a:off x="3575720" y="980730"/>
            <a:ext cx="1656184" cy="576065"/>
          </a:xfrm>
          <a:prstGeom prst="straightConnector1">
            <a:avLst/>
          </a:prstGeom>
          <a:ln w="57150">
            <a:solidFill>
              <a:schemeClr val="tx1"/>
            </a:solidFill>
            <a:tailEnd type="arrow"/>
          </a:ln>
        </p:spPr>
        <p:style>
          <a:lnRef idx="1">
            <a:schemeClr val="accent4"/>
          </a:lnRef>
          <a:fillRef idx="0">
            <a:schemeClr val="accent4"/>
          </a:fillRef>
          <a:effectRef idx="0">
            <a:schemeClr val="accent4"/>
          </a:effectRef>
          <a:fontRef idx="minor">
            <a:schemeClr val="tx1"/>
          </a:fontRef>
        </p:style>
      </p:cxnSp>
      <p:sp>
        <p:nvSpPr>
          <p:cNvPr id="30" name="Oval 29"/>
          <p:cNvSpPr/>
          <p:nvPr/>
        </p:nvSpPr>
        <p:spPr>
          <a:xfrm>
            <a:off x="6132004" y="2915644"/>
            <a:ext cx="471800" cy="508383"/>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200" dirty="0">
                <a:solidFill>
                  <a:schemeClr val="tx1"/>
                </a:solidFill>
                <a:latin typeface="+mj-lt"/>
              </a:rPr>
              <a:t>2</a:t>
            </a:r>
          </a:p>
        </p:txBody>
      </p:sp>
      <p:sp>
        <p:nvSpPr>
          <p:cNvPr id="31" name="Oval 30"/>
          <p:cNvSpPr/>
          <p:nvPr/>
        </p:nvSpPr>
        <p:spPr>
          <a:xfrm>
            <a:off x="5896104" y="1556795"/>
            <a:ext cx="471800" cy="508383"/>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200" dirty="0">
                <a:solidFill>
                  <a:schemeClr val="tx1"/>
                </a:solidFill>
                <a:latin typeface="+mj-lt"/>
              </a:rPr>
              <a:t>3</a:t>
            </a:r>
          </a:p>
        </p:txBody>
      </p:sp>
      <p:sp>
        <p:nvSpPr>
          <p:cNvPr id="32" name="Oval 31"/>
          <p:cNvSpPr/>
          <p:nvPr/>
        </p:nvSpPr>
        <p:spPr>
          <a:xfrm>
            <a:off x="7884503" y="726539"/>
            <a:ext cx="471800" cy="508383"/>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200" dirty="0">
                <a:solidFill>
                  <a:schemeClr val="tx1"/>
                </a:solidFill>
                <a:latin typeface="+mj-lt"/>
              </a:rPr>
              <a:t>4</a:t>
            </a:r>
          </a:p>
        </p:txBody>
      </p:sp>
      <p:sp>
        <p:nvSpPr>
          <p:cNvPr id="33" name="Oval 32"/>
          <p:cNvSpPr/>
          <p:nvPr/>
        </p:nvSpPr>
        <p:spPr>
          <a:xfrm>
            <a:off x="3987892" y="726538"/>
            <a:ext cx="471800" cy="508383"/>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200" dirty="0">
                <a:solidFill>
                  <a:schemeClr val="tx1"/>
                </a:solidFill>
                <a:latin typeface="+mj-lt"/>
              </a:rPr>
              <a:t>5</a:t>
            </a:r>
          </a:p>
        </p:txBody>
      </p:sp>
      <p:sp>
        <p:nvSpPr>
          <p:cNvPr id="35" name="TextBox 34"/>
          <p:cNvSpPr txBox="1"/>
          <p:nvPr/>
        </p:nvSpPr>
        <p:spPr>
          <a:xfrm>
            <a:off x="1560004" y="5715962"/>
            <a:ext cx="7964996" cy="830997"/>
          </a:xfrm>
          <a:prstGeom prst="rect">
            <a:avLst/>
          </a:prstGeom>
          <a:solidFill>
            <a:schemeClr val="bg1">
              <a:lumMod val="50000"/>
              <a:lumOff val="50000"/>
              <a:alpha val="71000"/>
            </a:schemeClr>
          </a:solidFill>
        </p:spPr>
        <p:txBody>
          <a:bodyPr wrap="square" rtlCol="0">
            <a:spAutoFit/>
          </a:bodyPr>
          <a:lstStyle/>
          <a:p>
            <a:pPr algn="ctr"/>
            <a:r>
              <a:rPr lang="en-GB" sz="4800" dirty="0">
                <a:latin typeface="Franklin Gothic Medium" panose="020B0603020102020204" pitchFamily="34" charset="0"/>
              </a:rPr>
              <a:t>5 stages of data transfer</a:t>
            </a:r>
          </a:p>
        </p:txBody>
      </p:sp>
    </p:spTree>
    <p:extLst>
      <p:ext uri="{BB962C8B-B14F-4D97-AF65-F5344CB8AC3E}">
        <p14:creationId xmlns:p14="http://schemas.microsoft.com/office/powerpoint/2010/main" val="195591537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5015880" y="404665"/>
            <a:ext cx="1611520" cy="793797"/>
          </a:xfrm>
          <a:prstGeom prst="rect">
            <a:avLst/>
          </a:prstGeom>
          <a:solidFill>
            <a:srgbClr val="D000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dirty="0">
                <a:solidFill>
                  <a:schemeClr val="bg1"/>
                </a:solidFill>
                <a:latin typeface="+mj-lt"/>
              </a:rPr>
              <a:t>Client</a:t>
            </a:r>
          </a:p>
        </p:txBody>
      </p:sp>
      <p:sp>
        <p:nvSpPr>
          <p:cNvPr id="10" name="Rectangle 9"/>
          <p:cNvSpPr/>
          <p:nvPr/>
        </p:nvSpPr>
        <p:spPr>
          <a:xfrm>
            <a:off x="2267041" y="2172733"/>
            <a:ext cx="1283339" cy="562649"/>
          </a:xfrm>
          <a:prstGeom prst="rect">
            <a:avLst/>
          </a:prstGeom>
          <a:solidFill>
            <a:srgbClr val="92D05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solidFill>
                  <a:schemeClr val="tx1"/>
                </a:solidFill>
                <a:latin typeface="+mj-lt"/>
              </a:rPr>
              <a:t>Engineer</a:t>
            </a:r>
          </a:p>
        </p:txBody>
      </p:sp>
      <p:sp>
        <p:nvSpPr>
          <p:cNvPr id="11" name="Rectangle 10"/>
          <p:cNvSpPr/>
          <p:nvPr/>
        </p:nvSpPr>
        <p:spPr>
          <a:xfrm>
            <a:off x="3203143" y="3406510"/>
            <a:ext cx="1008112" cy="523147"/>
          </a:xfrm>
          <a:prstGeom prst="rect">
            <a:avLst/>
          </a:prstGeom>
          <a:solidFill>
            <a:schemeClr val="accent2">
              <a:lumMod val="40000"/>
              <a:lumOff val="6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dirty="0">
                <a:solidFill>
                  <a:schemeClr val="tx1"/>
                </a:solidFill>
                <a:latin typeface="+mj-lt"/>
              </a:rPr>
              <a:t>Lab</a:t>
            </a:r>
          </a:p>
        </p:txBody>
      </p:sp>
      <p:cxnSp>
        <p:nvCxnSpPr>
          <p:cNvPr id="12" name="Straight Arrow Connector 11"/>
          <p:cNvCxnSpPr/>
          <p:nvPr/>
        </p:nvCxnSpPr>
        <p:spPr>
          <a:xfrm flipH="1" flipV="1">
            <a:off x="6816082" y="801564"/>
            <a:ext cx="2075423" cy="1154111"/>
          </a:xfrm>
          <a:prstGeom prst="straightConnector1">
            <a:avLst/>
          </a:prstGeom>
          <a:ln w="57150">
            <a:solidFill>
              <a:schemeClr val="tx1"/>
            </a:solidFill>
            <a:tailEnd type="arrow"/>
          </a:ln>
        </p:spPr>
        <p:style>
          <a:lnRef idx="1">
            <a:schemeClr val="accent4"/>
          </a:lnRef>
          <a:fillRef idx="0">
            <a:schemeClr val="accent4"/>
          </a:fillRef>
          <a:effectRef idx="0">
            <a:schemeClr val="accent4"/>
          </a:effectRef>
          <a:fontRef idx="minor">
            <a:schemeClr val="tx1"/>
          </a:fontRef>
        </p:style>
      </p:cxnSp>
      <p:sp>
        <p:nvSpPr>
          <p:cNvPr id="18" name="Rectangle 17"/>
          <p:cNvSpPr/>
          <p:nvPr/>
        </p:nvSpPr>
        <p:spPr>
          <a:xfrm>
            <a:off x="1775523" y="3953693"/>
            <a:ext cx="982497" cy="531789"/>
          </a:xfrm>
          <a:prstGeom prst="rect">
            <a:avLst/>
          </a:prstGeom>
          <a:solidFill>
            <a:schemeClr val="accent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dirty="0">
                <a:solidFill>
                  <a:schemeClr val="tx1"/>
                </a:solidFill>
                <a:latin typeface="+mj-lt"/>
              </a:rPr>
              <a:t>Drilling Rig/Crew</a:t>
            </a:r>
          </a:p>
        </p:txBody>
      </p:sp>
      <p:cxnSp>
        <p:nvCxnSpPr>
          <p:cNvPr id="19" name="Straight Arrow Connector 18"/>
          <p:cNvCxnSpPr/>
          <p:nvPr/>
        </p:nvCxnSpPr>
        <p:spPr>
          <a:xfrm flipV="1">
            <a:off x="9120336" y="2852938"/>
            <a:ext cx="0" cy="1165171"/>
          </a:xfrm>
          <a:prstGeom prst="straightConnector1">
            <a:avLst/>
          </a:prstGeom>
          <a:ln w="57150">
            <a:solidFill>
              <a:schemeClr val="tx1"/>
            </a:solidFill>
            <a:headEnd type="arrow"/>
            <a:tailEnd type="arrow"/>
          </a:ln>
        </p:spPr>
        <p:style>
          <a:lnRef idx="1">
            <a:schemeClr val="accent4"/>
          </a:lnRef>
          <a:fillRef idx="0">
            <a:schemeClr val="accent4"/>
          </a:fillRef>
          <a:effectRef idx="0">
            <a:schemeClr val="accent4"/>
          </a:effectRef>
          <a:fontRef idx="minor">
            <a:schemeClr val="tx1"/>
          </a:fontRef>
        </p:style>
      </p:cxnSp>
      <p:sp>
        <p:nvSpPr>
          <p:cNvPr id="35" name="TextBox 34"/>
          <p:cNvSpPr txBox="1"/>
          <p:nvPr/>
        </p:nvSpPr>
        <p:spPr>
          <a:xfrm>
            <a:off x="1524000" y="5640936"/>
            <a:ext cx="7924798" cy="830997"/>
          </a:xfrm>
          <a:prstGeom prst="rect">
            <a:avLst/>
          </a:prstGeom>
          <a:solidFill>
            <a:schemeClr val="bg1">
              <a:lumMod val="50000"/>
              <a:lumOff val="50000"/>
              <a:alpha val="71000"/>
            </a:schemeClr>
          </a:solidFill>
        </p:spPr>
        <p:txBody>
          <a:bodyPr wrap="square" rtlCol="0">
            <a:spAutoFit/>
          </a:bodyPr>
          <a:lstStyle/>
          <a:p>
            <a:pPr algn="ctr"/>
            <a:r>
              <a:rPr lang="en-GB" sz="4800" dirty="0">
                <a:latin typeface="Franklin Gothic Medium" panose="020B0603020102020204" pitchFamily="34" charset="0"/>
              </a:rPr>
              <a:t>15 stages of data transfer</a:t>
            </a:r>
          </a:p>
        </p:txBody>
      </p:sp>
      <p:sp>
        <p:nvSpPr>
          <p:cNvPr id="20" name="Rectangle 19"/>
          <p:cNvSpPr/>
          <p:nvPr/>
        </p:nvSpPr>
        <p:spPr>
          <a:xfrm>
            <a:off x="1775790" y="3379312"/>
            <a:ext cx="982497" cy="531789"/>
          </a:xfrm>
          <a:prstGeom prst="rect">
            <a:avLst/>
          </a:prstGeom>
          <a:solidFill>
            <a:schemeClr val="accent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dirty="0">
                <a:solidFill>
                  <a:schemeClr val="tx1"/>
                </a:solidFill>
                <a:latin typeface="+mj-lt"/>
              </a:rPr>
              <a:t>Drilling Rig/Crew</a:t>
            </a:r>
          </a:p>
        </p:txBody>
      </p:sp>
      <p:sp>
        <p:nvSpPr>
          <p:cNvPr id="24" name="Rectangle 23"/>
          <p:cNvSpPr/>
          <p:nvPr/>
        </p:nvSpPr>
        <p:spPr>
          <a:xfrm>
            <a:off x="3203143" y="3985974"/>
            <a:ext cx="1008112" cy="523147"/>
          </a:xfrm>
          <a:prstGeom prst="rect">
            <a:avLst/>
          </a:prstGeom>
          <a:solidFill>
            <a:schemeClr val="accent2">
              <a:lumMod val="40000"/>
              <a:lumOff val="6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dirty="0">
                <a:solidFill>
                  <a:schemeClr val="tx1"/>
                </a:solidFill>
                <a:latin typeface="+mj-lt"/>
              </a:rPr>
              <a:t>Lab</a:t>
            </a:r>
          </a:p>
        </p:txBody>
      </p:sp>
      <p:sp>
        <p:nvSpPr>
          <p:cNvPr id="45" name="Rectangle 44"/>
          <p:cNvSpPr/>
          <p:nvPr/>
        </p:nvSpPr>
        <p:spPr>
          <a:xfrm>
            <a:off x="5179973" y="2204866"/>
            <a:ext cx="1283339" cy="562649"/>
          </a:xfrm>
          <a:prstGeom prst="rect">
            <a:avLst/>
          </a:prstGeom>
          <a:solidFill>
            <a:srgbClr val="92D05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solidFill>
                  <a:schemeClr val="tx1"/>
                </a:solidFill>
                <a:latin typeface="+mj-lt"/>
              </a:rPr>
              <a:t>Engineer</a:t>
            </a:r>
          </a:p>
        </p:txBody>
      </p:sp>
      <p:sp>
        <p:nvSpPr>
          <p:cNvPr id="46" name="Rectangle 45"/>
          <p:cNvSpPr/>
          <p:nvPr/>
        </p:nvSpPr>
        <p:spPr>
          <a:xfrm>
            <a:off x="6155471" y="3438645"/>
            <a:ext cx="1008112" cy="523147"/>
          </a:xfrm>
          <a:prstGeom prst="rect">
            <a:avLst/>
          </a:prstGeom>
          <a:solidFill>
            <a:schemeClr val="accent2">
              <a:lumMod val="40000"/>
              <a:lumOff val="6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dirty="0">
                <a:solidFill>
                  <a:schemeClr val="tx1"/>
                </a:solidFill>
                <a:latin typeface="+mj-lt"/>
              </a:rPr>
              <a:t>Lab</a:t>
            </a:r>
          </a:p>
        </p:txBody>
      </p:sp>
      <p:sp>
        <p:nvSpPr>
          <p:cNvPr id="47" name="Rectangle 46"/>
          <p:cNvSpPr/>
          <p:nvPr/>
        </p:nvSpPr>
        <p:spPr>
          <a:xfrm>
            <a:off x="4727851" y="3985827"/>
            <a:ext cx="982497" cy="531789"/>
          </a:xfrm>
          <a:prstGeom prst="rect">
            <a:avLst/>
          </a:prstGeom>
          <a:solidFill>
            <a:schemeClr val="accent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dirty="0">
                <a:solidFill>
                  <a:schemeClr val="tx1"/>
                </a:solidFill>
                <a:latin typeface="+mj-lt"/>
              </a:rPr>
              <a:t>Drilling Rig/Crew</a:t>
            </a:r>
          </a:p>
        </p:txBody>
      </p:sp>
      <p:sp>
        <p:nvSpPr>
          <p:cNvPr id="48" name="Rectangle 47"/>
          <p:cNvSpPr/>
          <p:nvPr/>
        </p:nvSpPr>
        <p:spPr>
          <a:xfrm>
            <a:off x="4728120" y="3411447"/>
            <a:ext cx="982497" cy="531789"/>
          </a:xfrm>
          <a:prstGeom prst="rect">
            <a:avLst/>
          </a:prstGeom>
          <a:solidFill>
            <a:schemeClr val="accent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dirty="0">
                <a:solidFill>
                  <a:schemeClr val="tx1"/>
                </a:solidFill>
                <a:latin typeface="+mj-lt"/>
              </a:rPr>
              <a:t>Drilling Rig/Crew</a:t>
            </a:r>
          </a:p>
        </p:txBody>
      </p:sp>
      <p:sp>
        <p:nvSpPr>
          <p:cNvPr id="49" name="Rectangle 48"/>
          <p:cNvSpPr/>
          <p:nvPr/>
        </p:nvSpPr>
        <p:spPr>
          <a:xfrm>
            <a:off x="6155471" y="4018109"/>
            <a:ext cx="1008112" cy="523147"/>
          </a:xfrm>
          <a:prstGeom prst="rect">
            <a:avLst/>
          </a:prstGeom>
          <a:solidFill>
            <a:schemeClr val="accent2">
              <a:lumMod val="40000"/>
              <a:lumOff val="6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dirty="0">
                <a:solidFill>
                  <a:schemeClr val="tx1"/>
                </a:solidFill>
                <a:latin typeface="+mj-lt"/>
              </a:rPr>
              <a:t>Lab</a:t>
            </a:r>
          </a:p>
        </p:txBody>
      </p:sp>
      <p:sp>
        <p:nvSpPr>
          <p:cNvPr id="50" name="Rectangle 49"/>
          <p:cNvSpPr/>
          <p:nvPr/>
        </p:nvSpPr>
        <p:spPr>
          <a:xfrm>
            <a:off x="8400258" y="2204866"/>
            <a:ext cx="1283339" cy="562649"/>
          </a:xfrm>
          <a:prstGeom prst="rect">
            <a:avLst/>
          </a:prstGeom>
          <a:solidFill>
            <a:srgbClr val="92D05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solidFill>
                  <a:schemeClr val="tx1"/>
                </a:solidFill>
                <a:latin typeface="+mj-lt"/>
              </a:rPr>
              <a:t>Engineer</a:t>
            </a:r>
          </a:p>
        </p:txBody>
      </p:sp>
      <p:sp>
        <p:nvSpPr>
          <p:cNvPr id="51" name="Rectangle 50"/>
          <p:cNvSpPr/>
          <p:nvPr/>
        </p:nvSpPr>
        <p:spPr>
          <a:xfrm>
            <a:off x="9336360" y="3438645"/>
            <a:ext cx="1008112" cy="523147"/>
          </a:xfrm>
          <a:prstGeom prst="rect">
            <a:avLst/>
          </a:prstGeom>
          <a:solidFill>
            <a:schemeClr val="accent2">
              <a:lumMod val="40000"/>
              <a:lumOff val="6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dirty="0">
                <a:solidFill>
                  <a:schemeClr val="tx1"/>
                </a:solidFill>
                <a:latin typeface="+mj-lt"/>
              </a:rPr>
              <a:t>Lab</a:t>
            </a:r>
          </a:p>
        </p:txBody>
      </p:sp>
      <p:sp>
        <p:nvSpPr>
          <p:cNvPr id="52" name="Rectangle 51"/>
          <p:cNvSpPr/>
          <p:nvPr/>
        </p:nvSpPr>
        <p:spPr>
          <a:xfrm>
            <a:off x="7908740" y="3985827"/>
            <a:ext cx="982497" cy="531789"/>
          </a:xfrm>
          <a:prstGeom prst="rect">
            <a:avLst/>
          </a:prstGeom>
          <a:solidFill>
            <a:schemeClr val="accent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dirty="0">
                <a:solidFill>
                  <a:schemeClr val="tx1"/>
                </a:solidFill>
                <a:latin typeface="+mj-lt"/>
              </a:rPr>
              <a:t>Drilling Rig/Crew</a:t>
            </a:r>
          </a:p>
        </p:txBody>
      </p:sp>
      <p:sp>
        <p:nvSpPr>
          <p:cNvPr id="53" name="Rectangle 52"/>
          <p:cNvSpPr/>
          <p:nvPr/>
        </p:nvSpPr>
        <p:spPr>
          <a:xfrm>
            <a:off x="7909009" y="3411447"/>
            <a:ext cx="982497" cy="531789"/>
          </a:xfrm>
          <a:prstGeom prst="rect">
            <a:avLst/>
          </a:prstGeom>
          <a:solidFill>
            <a:schemeClr val="accent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dirty="0">
                <a:solidFill>
                  <a:schemeClr val="tx1"/>
                </a:solidFill>
                <a:latin typeface="+mj-lt"/>
              </a:rPr>
              <a:t>Drilling Rig/Crew</a:t>
            </a:r>
          </a:p>
        </p:txBody>
      </p:sp>
      <p:sp>
        <p:nvSpPr>
          <p:cNvPr id="54" name="Rectangle 53"/>
          <p:cNvSpPr/>
          <p:nvPr/>
        </p:nvSpPr>
        <p:spPr>
          <a:xfrm>
            <a:off x="9336360" y="4018109"/>
            <a:ext cx="1008112" cy="523147"/>
          </a:xfrm>
          <a:prstGeom prst="rect">
            <a:avLst/>
          </a:prstGeom>
          <a:solidFill>
            <a:schemeClr val="accent2">
              <a:lumMod val="40000"/>
              <a:lumOff val="6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dirty="0">
                <a:solidFill>
                  <a:schemeClr val="tx1"/>
                </a:solidFill>
                <a:latin typeface="+mj-lt"/>
              </a:rPr>
              <a:t>Lab</a:t>
            </a:r>
          </a:p>
        </p:txBody>
      </p:sp>
      <p:cxnSp>
        <p:nvCxnSpPr>
          <p:cNvPr id="55" name="Straight Arrow Connector 54"/>
          <p:cNvCxnSpPr/>
          <p:nvPr/>
        </p:nvCxnSpPr>
        <p:spPr>
          <a:xfrm flipH="1" flipV="1">
            <a:off x="5867170" y="1340769"/>
            <a:ext cx="1" cy="720080"/>
          </a:xfrm>
          <a:prstGeom prst="straightConnector1">
            <a:avLst/>
          </a:prstGeom>
          <a:ln w="57150">
            <a:solidFill>
              <a:schemeClr val="tx1"/>
            </a:solidFill>
            <a:headEnd type="arrow"/>
            <a:tailEnd type="arrow"/>
          </a:ln>
        </p:spPr>
        <p:style>
          <a:lnRef idx="1">
            <a:schemeClr val="accent4"/>
          </a:lnRef>
          <a:fillRef idx="0">
            <a:schemeClr val="accent4"/>
          </a:fillRef>
          <a:effectRef idx="0">
            <a:schemeClr val="accent4"/>
          </a:effectRef>
          <a:fontRef idx="minor">
            <a:schemeClr val="tx1"/>
          </a:fontRef>
        </p:style>
      </p:cxnSp>
      <p:cxnSp>
        <p:nvCxnSpPr>
          <p:cNvPr id="56" name="Straight Arrow Connector 55"/>
          <p:cNvCxnSpPr/>
          <p:nvPr/>
        </p:nvCxnSpPr>
        <p:spPr>
          <a:xfrm flipV="1">
            <a:off x="2908710" y="801565"/>
            <a:ext cx="1975695" cy="1259285"/>
          </a:xfrm>
          <a:prstGeom prst="straightConnector1">
            <a:avLst/>
          </a:prstGeom>
          <a:ln w="57150">
            <a:solidFill>
              <a:schemeClr val="tx1"/>
            </a:solidFill>
            <a:headEnd type="arrow"/>
            <a:tailEnd type="arrow"/>
          </a:ln>
        </p:spPr>
        <p:style>
          <a:lnRef idx="1">
            <a:schemeClr val="accent4"/>
          </a:lnRef>
          <a:fillRef idx="0">
            <a:schemeClr val="accent4"/>
          </a:fillRef>
          <a:effectRef idx="0">
            <a:schemeClr val="accent4"/>
          </a:effectRef>
          <a:fontRef idx="minor">
            <a:schemeClr val="tx1"/>
          </a:fontRef>
        </p:style>
      </p:cxnSp>
      <p:cxnSp>
        <p:nvCxnSpPr>
          <p:cNvPr id="59" name="Straight Arrow Connector 58"/>
          <p:cNvCxnSpPr/>
          <p:nvPr/>
        </p:nvCxnSpPr>
        <p:spPr>
          <a:xfrm flipV="1">
            <a:off x="5952069" y="2856058"/>
            <a:ext cx="0" cy="1165171"/>
          </a:xfrm>
          <a:prstGeom prst="straightConnector1">
            <a:avLst/>
          </a:prstGeom>
          <a:ln w="57150">
            <a:solidFill>
              <a:schemeClr val="tx1"/>
            </a:solidFill>
            <a:headEnd type="arrow"/>
            <a:tailEnd type="arrow"/>
          </a:ln>
        </p:spPr>
        <p:style>
          <a:lnRef idx="1">
            <a:schemeClr val="accent4"/>
          </a:lnRef>
          <a:fillRef idx="0">
            <a:schemeClr val="accent4"/>
          </a:fillRef>
          <a:effectRef idx="0">
            <a:schemeClr val="accent4"/>
          </a:effectRef>
          <a:fontRef idx="minor">
            <a:schemeClr val="tx1"/>
          </a:fontRef>
        </p:style>
      </p:cxnSp>
      <p:cxnSp>
        <p:nvCxnSpPr>
          <p:cNvPr id="60" name="Straight Arrow Connector 59"/>
          <p:cNvCxnSpPr/>
          <p:nvPr/>
        </p:nvCxnSpPr>
        <p:spPr>
          <a:xfrm flipV="1">
            <a:off x="2928586" y="2856058"/>
            <a:ext cx="0" cy="1165171"/>
          </a:xfrm>
          <a:prstGeom prst="straightConnector1">
            <a:avLst/>
          </a:prstGeom>
          <a:ln w="57150">
            <a:solidFill>
              <a:schemeClr val="tx1"/>
            </a:solidFill>
            <a:headEnd type="arrow"/>
            <a:tailEnd type="arrow"/>
          </a:ln>
        </p:spPr>
        <p:style>
          <a:lnRef idx="1">
            <a:schemeClr val="accent4"/>
          </a:lnRef>
          <a:fillRef idx="0">
            <a:schemeClr val="accent4"/>
          </a:fillRef>
          <a:effectRef idx="0">
            <a:schemeClr val="accent4"/>
          </a:effectRef>
          <a:fontRef idx="minor">
            <a:schemeClr val="tx1"/>
          </a:fontRef>
        </p:style>
      </p:cxnSp>
    </p:spTree>
    <p:extLst>
      <p:ext uri="{BB962C8B-B14F-4D97-AF65-F5344CB8AC3E}">
        <p14:creationId xmlns:p14="http://schemas.microsoft.com/office/powerpoint/2010/main" val="284157446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125767"/>
            <a:ext cx="10972800" cy="1143000"/>
          </a:xfrm>
        </p:spPr>
        <p:txBody>
          <a:bodyPr/>
          <a:lstStyle/>
          <a:p>
            <a:r>
              <a:rPr lang="en-US" dirty="0">
                <a:solidFill>
                  <a:schemeClr val="tx1"/>
                </a:solidFill>
              </a:rPr>
              <a:t>Streamline Internal Processes</a:t>
            </a:r>
          </a:p>
        </p:txBody>
      </p:sp>
      <p:sp>
        <p:nvSpPr>
          <p:cNvPr id="5" name="Rectangle 4">
            <a:extLst>
              <a:ext uri="{FF2B5EF4-FFF2-40B4-BE49-F238E27FC236}">
                <a16:creationId xmlns:a16="http://schemas.microsoft.com/office/drawing/2014/main" id="{25D1A759-0EDB-4578-AFEB-DFA9A9DFB5FA}"/>
              </a:ext>
            </a:extLst>
          </p:cNvPr>
          <p:cNvSpPr/>
          <p:nvPr/>
        </p:nvSpPr>
        <p:spPr>
          <a:xfrm>
            <a:off x="1764976" y="2472569"/>
            <a:ext cx="1853553" cy="1293043"/>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solidFill>
                  <a:schemeClr val="tx1"/>
                </a:solidFill>
                <a:latin typeface="+mj-lt"/>
              </a:rPr>
              <a:t>Onsite Logging Tablet</a:t>
            </a:r>
          </a:p>
        </p:txBody>
      </p:sp>
      <p:sp>
        <p:nvSpPr>
          <p:cNvPr id="6" name="Rectangle 5">
            <a:extLst>
              <a:ext uri="{FF2B5EF4-FFF2-40B4-BE49-F238E27FC236}">
                <a16:creationId xmlns:a16="http://schemas.microsoft.com/office/drawing/2014/main" id="{6BD60ED8-156D-419F-B826-D1D6EF4674F5}"/>
              </a:ext>
            </a:extLst>
          </p:cNvPr>
          <p:cNvSpPr/>
          <p:nvPr/>
        </p:nvSpPr>
        <p:spPr>
          <a:xfrm>
            <a:off x="1793088" y="4185890"/>
            <a:ext cx="1853553" cy="1293043"/>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solidFill>
                  <a:schemeClr val="tx1"/>
                </a:solidFill>
                <a:latin typeface="+mj-lt"/>
              </a:rPr>
              <a:t>Laboratory Management Software</a:t>
            </a:r>
          </a:p>
        </p:txBody>
      </p:sp>
      <p:sp>
        <p:nvSpPr>
          <p:cNvPr id="7" name="Rectangle 6">
            <a:extLst>
              <a:ext uri="{FF2B5EF4-FFF2-40B4-BE49-F238E27FC236}">
                <a16:creationId xmlns:a16="http://schemas.microsoft.com/office/drawing/2014/main" id="{9D391ECA-0914-4D94-8EC8-A6515C8E7400}"/>
              </a:ext>
            </a:extLst>
          </p:cNvPr>
          <p:cNvSpPr/>
          <p:nvPr/>
        </p:nvSpPr>
        <p:spPr>
          <a:xfrm>
            <a:off x="5105400" y="1447800"/>
            <a:ext cx="1853553" cy="1293043"/>
          </a:xfrm>
          <a:prstGeom prst="rect">
            <a:avLst/>
          </a:prstGeom>
          <a:no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solidFill>
                  <a:schemeClr val="tx1"/>
                </a:solidFill>
                <a:latin typeface="+mj-lt"/>
              </a:rPr>
              <a:t>Boring Log Software</a:t>
            </a:r>
          </a:p>
        </p:txBody>
      </p:sp>
      <p:sp>
        <p:nvSpPr>
          <p:cNvPr id="8" name="Rectangle 7">
            <a:extLst>
              <a:ext uri="{FF2B5EF4-FFF2-40B4-BE49-F238E27FC236}">
                <a16:creationId xmlns:a16="http://schemas.microsoft.com/office/drawing/2014/main" id="{97E35C38-67BB-47AC-A7CA-4CD45D7EAABA}"/>
              </a:ext>
            </a:extLst>
          </p:cNvPr>
          <p:cNvSpPr/>
          <p:nvPr/>
        </p:nvSpPr>
        <p:spPr>
          <a:xfrm>
            <a:off x="8311457" y="2472569"/>
            <a:ext cx="1853553" cy="1293043"/>
          </a:xfrm>
          <a:prstGeom prst="rect">
            <a:avLst/>
          </a:prstGeom>
          <a:no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solidFill>
                  <a:schemeClr val="tx1"/>
                </a:solidFill>
                <a:latin typeface="+mj-lt"/>
              </a:rPr>
              <a:t>Data Analysis Software</a:t>
            </a:r>
          </a:p>
        </p:txBody>
      </p:sp>
      <p:sp>
        <p:nvSpPr>
          <p:cNvPr id="9" name="Rectangle 8">
            <a:extLst>
              <a:ext uri="{FF2B5EF4-FFF2-40B4-BE49-F238E27FC236}">
                <a16:creationId xmlns:a16="http://schemas.microsoft.com/office/drawing/2014/main" id="{27488C62-4909-492A-9098-364F62C27E73}"/>
              </a:ext>
            </a:extLst>
          </p:cNvPr>
          <p:cNvSpPr/>
          <p:nvPr/>
        </p:nvSpPr>
        <p:spPr>
          <a:xfrm>
            <a:off x="8311456" y="4185890"/>
            <a:ext cx="1853553" cy="1293043"/>
          </a:xfrm>
          <a:prstGeom prst="rect">
            <a:avLst/>
          </a:prstGeom>
          <a:no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solidFill>
                  <a:schemeClr val="tx1"/>
                </a:solidFill>
                <a:latin typeface="+mj-lt"/>
              </a:rPr>
              <a:t>CAD Software</a:t>
            </a:r>
          </a:p>
        </p:txBody>
      </p:sp>
      <p:sp>
        <p:nvSpPr>
          <p:cNvPr id="10" name="Rectangle 9">
            <a:extLst>
              <a:ext uri="{FF2B5EF4-FFF2-40B4-BE49-F238E27FC236}">
                <a16:creationId xmlns:a16="http://schemas.microsoft.com/office/drawing/2014/main" id="{F3AC3036-DA0C-4061-85CD-5E06288EAA7C}"/>
              </a:ext>
            </a:extLst>
          </p:cNvPr>
          <p:cNvSpPr/>
          <p:nvPr/>
        </p:nvSpPr>
        <p:spPr>
          <a:xfrm>
            <a:off x="5220577" y="5139569"/>
            <a:ext cx="1853553" cy="1293043"/>
          </a:xfrm>
          <a:prstGeom prst="rect">
            <a:avLst/>
          </a:prstGeom>
          <a:no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solidFill>
                  <a:schemeClr val="tx1"/>
                </a:solidFill>
                <a:latin typeface="+mj-lt"/>
              </a:rPr>
              <a:t>GIS Software</a:t>
            </a:r>
          </a:p>
        </p:txBody>
      </p:sp>
      <p:grpSp>
        <p:nvGrpSpPr>
          <p:cNvPr id="26" name="Group 25">
            <a:extLst>
              <a:ext uri="{FF2B5EF4-FFF2-40B4-BE49-F238E27FC236}">
                <a16:creationId xmlns:a16="http://schemas.microsoft.com/office/drawing/2014/main" id="{3ACE11A6-FBC6-4C58-B370-6473284DBC74}"/>
              </a:ext>
            </a:extLst>
          </p:cNvPr>
          <p:cNvGrpSpPr/>
          <p:nvPr/>
        </p:nvGrpSpPr>
        <p:grpSpPr>
          <a:xfrm>
            <a:off x="3807386" y="2846428"/>
            <a:ext cx="4358390" cy="2293141"/>
            <a:chOff x="3807386" y="2846428"/>
            <a:chExt cx="4358390" cy="2293141"/>
          </a:xfrm>
        </p:grpSpPr>
        <p:pic>
          <p:nvPicPr>
            <p:cNvPr id="11" name="Picture 2" descr="E:\projects\diggs\marketing\images\DIGGS logo.png">
              <a:extLst>
                <a:ext uri="{FF2B5EF4-FFF2-40B4-BE49-F238E27FC236}">
                  <a16:creationId xmlns:a16="http://schemas.microsoft.com/office/drawing/2014/main" id="{473B115A-ACDF-4CAB-A2A9-6D587772069A}"/>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306923" y="3571211"/>
              <a:ext cx="1552188" cy="590157"/>
            </a:xfrm>
            <a:prstGeom prst="rect">
              <a:avLst/>
            </a:prstGeom>
            <a:noFill/>
            <a:extLst>
              <a:ext uri="{909E8E84-426E-40DD-AFC4-6F175D3DCCD1}">
                <a14:hiddenFill xmlns:a14="http://schemas.microsoft.com/office/drawing/2010/main">
                  <a:solidFill>
                    <a:srgbClr val="FFFFFF"/>
                  </a:solidFill>
                </a14:hiddenFill>
              </a:ext>
            </a:extLst>
          </p:spPr>
        </p:pic>
        <p:cxnSp>
          <p:nvCxnSpPr>
            <p:cNvPr id="13" name="Straight Arrow Connector 12">
              <a:extLst>
                <a:ext uri="{FF2B5EF4-FFF2-40B4-BE49-F238E27FC236}">
                  <a16:creationId xmlns:a16="http://schemas.microsoft.com/office/drawing/2014/main" id="{002AF969-B06C-4F0D-B139-89DD3BF0EAB7}"/>
                </a:ext>
              </a:extLst>
            </p:cNvPr>
            <p:cNvCxnSpPr/>
            <p:nvPr/>
          </p:nvCxnSpPr>
          <p:spPr bwMode="auto">
            <a:xfrm flipV="1">
              <a:off x="6931586" y="3119090"/>
              <a:ext cx="1234190" cy="267879"/>
            </a:xfrm>
            <a:prstGeom prst="straightConnector1">
              <a:avLst/>
            </a:prstGeom>
            <a:solidFill>
              <a:schemeClr val="accent1"/>
            </a:solidFill>
            <a:ln w="66675" cap="flat" cmpd="sng" algn="ctr">
              <a:solidFill>
                <a:schemeClr val="bg1">
                  <a:lumMod val="50000"/>
                </a:schemeClr>
              </a:solidFill>
              <a:prstDash val="solid"/>
              <a:round/>
              <a:headEnd type="triangle" w="med" len="med"/>
              <a:tailEnd type="triangle"/>
            </a:ln>
            <a:effectLst/>
          </p:spPr>
        </p:cxnSp>
        <p:cxnSp>
          <p:nvCxnSpPr>
            <p:cNvPr id="14" name="Straight Arrow Connector 13">
              <a:extLst>
                <a:ext uri="{FF2B5EF4-FFF2-40B4-BE49-F238E27FC236}">
                  <a16:creationId xmlns:a16="http://schemas.microsoft.com/office/drawing/2014/main" id="{399CBB59-7782-45E1-AA7A-006FB72E5A68}"/>
                </a:ext>
              </a:extLst>
            </p:cNvPr>
            <p:cNvCxnSpPr>
              <a:cxnSpLocks/>
            </p:cNvCxnSpPr>
            <p:nvPr/>
          </p:nvCxnSpPr>
          <p:spPr bwMode="auto">
            <a:xfrm>
              <a:off x="7074130" y="4301369"/>
              <a:ext cx="1091646" cy="685800"/>
            </a:xfrm>
            <a:prstGeom prst="straightConnector1">
              <a:avLst/>
            </a:prstGeom>
            <a:solidFill>
              <a:schemeClr val="accent1"/>
            </a:solidFill>
            <a:ln w="66675" cap="flat" cmpd="sng" algn="ctr">
              <a:solidFill>
                <a:schemeClr val="bg1">
                  <a:lumMod val="50000"/>
                </a:schemeClr>
              </a:solidFill>
              <a:prstDash val="solid"/>
              <a:round/>
              <a:headEnd type="triangle" w="med" len="med"/>
              <a:tailEnd type="triangle"/>
            </a:ln>
            <a:effectLst/>
          </p:spPr>
        </p:cxnSp>
        <p:cxnSp>
          <p:nvCxnSpPr>
            <p:cNvPr id="21" name="Straight Arrow Connector 20">
              <a:extLst>
                <a:ext uri="{FF2B5EF4-FFF2-40B4-BE49-F238E27FC236}">
                  <a16:creationId xmlns:a16="http://schemas.microsoft.com/office/drawing/2014/main" id="{CBF88532-2B34-417E-B124-0ABF5B74D3D3}"/>
                </a:ext>
              </a:extLst>
            </p:cNvPr>
            <p:cNvCxnSpPr>
              <a:cxnSpLocks/>
            </p:cNvCxnSpPr>
            <p:nvPr/>
          </p:nvCxnSpPr>
          <p:spPr bwMode="auto">
            <a:xfrm flipH="1" flipV="1">
              <a:off x="6029644" y="2846428"/>
              <a:ext cx="1" cy="625351"/>
            </a:xfrm>
            <a:prstGeom prst="straightConnector1">
              <a:avLst/>
            </a:prstGeom>
            <a:solidFill>
              <a:schemeClr val="accent1"/>
            </a:solidFill>
            <a:ln w="66675" cap="flat" cmpd="sng" algn="ctr">
              <a:solidFill>
                <a:schemeClr val="bg1">
                  <a:lumMod val="50000"/>
                </a:schemeClr>
              </a:solidFill>
              <a:prstDash val="solid"/>
              <a:round/>
              <a:headEnd type="triangle" w="med" len="med"/>
              <a:tailEnd type="triangle"/>
            </a:ln>
            <a:effectLst/>
          </p:spPr>
        </p:cxnSp>
        <p:cxnSp>
          <p:nvCxnSpPr>
            <p:cNvPr id="23" name="Straight Arrow Connector 22">
              <a:extLst>
                <a:ext uri="{FF2B5EF4-FFF2-40B4-BE49-F238E27FC236}">
                  <a16:creationId xmlns:a16="http://schemas.microsoft.com/office/drawing/2014/main" id="{2B38DDA4-72B0-4A6B-8BA1-E48517787902}"/>
                </a:ext>
              </a:extLst>
            </p:cNvPr>
            <p:cNvCxnSpPr>
              <a:cxnSpLocks/>
            </p:cNvCxnSpPr>
            <p:nvPr/>
          </p:nvCxnSpPr>
          <p:spPr bwMode="auto">
            <a:xfrm flipH="1" flipV="1">
              <a:off x="6041060" y="4380447"/>
              <a:ext cx="1" cy="625351"/>
            </a:xfrm>
            <a:prstGeom prst="straightConnector1">
              <a:avLst/>
            </a:prstGeom>
            <a:solidFill>
              <a:schemeClr val="accent1"/>
            </a:solidFill>
            <a:ln w="66675" cap="flat" cmpd="sng" algn="ctr">
              <a:solidFill>
                <a:schemeClr val="bg1">
                  <a:lumMod val="50000"/>
                </a:schemeClr>
              </a:solidFill>
              <a:prstDash val="solid"/>
              <a:round/>
              <a:headEnd type="triangle" w="med" len="med"/>
              <a:tailEnd type="triangle"/>
            </a:ln>
            <a:effectLst/>
          </p:spPr>
        </p:cxnSp>
        <p:cxnSp>
          <p:nvCxnSpPr>
            <p:cNvPr id="24" name="Straight Arrow Connector 23">
              <a:extLst>
                <a:ext uri="{FF2B5EF4-FFF2-40B4-BE49-F238E27FC236}">
                  <a16:creationId xmlns:a16="http://schemas.microsoft.com/office/drawing/2014/main" id="{514D93F4-6522-4275-BA87-E9D1D2450CEA}"/>
                </a:ext>
              </a:extLst>
            </p:cNvPr>
            <p:cNvCxnSpPr>
              <a:cxnSpLocks/>
            </p:cNvCxnSpPr>
            <p:nvPr/>
          </p:nvCxnSpPr>
          <p:spPr bwMode="auto">
            <a:xfrm flipH="1" flipV="1">
              <a:off x="3807386" y="3271490"/>
              <a:ext cx="1234190" cy="267879"/>
            </a:xfrm>
            <a:prstGeom prst="straightConnector1">
              <a:avLst/>
            </a:prstGeom>
            <a:solidFill>
              <a:schemeClr val="accent1"/>
            </a:solidFill>
            <a:ln w="66675" cap="flat" cmpd="sng" algn="ctr">
              <a:solidFill>
                <a:schemeClr val="bg1">
                  <a:lumMod val="50000"/>
                </a:schemeClr>
              </a:solidFill>
              <a:prstDash val="solid"/>
              <a:round/>
              <a:headEnd type="triangle" w="med" len="med"/>
              <a:tailEnd type="triangle"/>
            </a:ln>
            <a:effectLst/>
          </p:spPr>
        </p:cxnSp>
        <p:cxnSp>
          <p:nvCxnSpPr>
            <p:cNvPr id="25" name="Straight Arrow Connector 24">
              <a:extLst>
                <a:ext uri="{FF2B5EF4-FFF2-40B4-BE49-F238E27FC236}">
                  <a16:creationId xmlns:a16="http://schemas.microsoft.com/office/drawing/2014/main" id="{ECF83EDC-2A28-4E42-B766-D492E809C9B2}"/>
                </a:ext>
              </a:extLst>
            </p:cNvPr>
            <p:cNvCxnSpPr>
              <a:cxnSpLocks/>
            </p:cNvCxnSpPr>
            <p:nvPr/>
          </p:nvCxnSpPr>
          <p:spPr bwMode="auto">
            <a:xfrm flipH="1">
              <a:off x="3949930" y="4453769"/>
              <a:ext cx="1091646" cy="685800"/>
            </a:xfrm>
            <a:prstGeom prst="straightConnector1">
              <a:avLst/>
            </a:prstGeom>
            <a:solidFill>
              <a:schemeClr val="accent1"/>
            </a:solidFill>
            <a:ln w="66675" cap="flat" cmpd="sng" algn="ctr">
              <a:solidFill>
                <a:schemeClr val="bg1">
                  <a:lumMod val="50000"/>
                </a:schemeClr>
              </a:solidFill>
              <a:prstDash val="solid"/>
              <a:round/>
              <a:headEnd type="triangle" w="med" len="med"/>
              <a:tailEnd type="triangle"/>
            </a:ln>
            <a:effectLst/>
          </p:spPr>
        </p:cxnSp>
      </p:grpSp>
    </p:spTree>
    <p:extLst>
      <p:ext uri="{BB962C8B-B14F-4D97-AF65-F5344CB8AC3E}">
        <p14:creationId xmlns:p14="http://schemas.microsoft.com/office/powerpoint/2010/main" val="354314466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1924A0-E67E-42E9-8B8C-CAACB77EBB22}"/>
              </a:ext>
            </a:extLst>
          </p:cNvPr>
          <p:cNvSpPr>
            <a:spLocks noGrp="1"/>
          </p:cNvSpPr>
          <p:nvPr>
            <p:ph type="title"/>
          </p:nvPr>
        </p:nvSpPr>
        <p:spPr/>
        <p:txBody>
          <a:bodyPr/>
          <a:lstStyle/>
          <a:p>
            <a:r>
              <a:rPr lang="en-US" dirty="0">
                <a:solidFill>
                  <a:schemeClr val="tx1"/>
                </a:solidFill>
              </a:rPr>
              <a:t>Benefits for Consultants</a:t>
            </a:r>
          </a:p>
        </p:txBody>
      </p:sp>
      <p:sp>
        <p:nvSpPr>
          <p:cNvPr id="5" name="TextBox 4">
            <a:extLst>
              <a:ext uri="{FF2B5EF4-FFF2-40B4-BE49-F238E27FC236}">
                <a16:creationId xmlns:a16="http://schemas.microsoft.com/office/drawing/2014/main" id="{A243B080-0CDB-430E-9E5D-C89B57066A0F}"/>
              </a:ext>
            </a:extLst>
          </p:cNvPr>
          <p:cNvSpPr txBox="1"/>
          <p:nvPr/>
        </p:nvSpPr>
        <p:spPr>
          <a:xfrm>
            <a:off x="1295400" y="5577583"/>
            <a:ext cx="9144000" cy="461665"/>
          </a:xfrm>
          <a:prstGeom prst="rect">
            <a:avLst/>
          </a:prstGeom>
          <a:solidFill>
            <a:schemeClr val="bg1">
              <a:lumMod val="50000"/>
              <a:lumOff val="50000"/>
              <a:alpha val="71000"/>
            </a:schemeClr>
          </a:solidFill>
        </p:spPr>
        <p:txBody>
          <a:bodyPr wrap="square" rtlCol="0">
            <a:spAutoFit/>
          </a:bodyPr>
          <a:lstStyle/>
          <a:p>
            <a:pPr algn="ctr"/>
            <a:endParaRPr lang="en-GB" sz="2400" dirty="0">
              <a:solidFill>
                <a:schemeClr val="bg1">
                  <a:lumMod val="50000"/>
                </a:schemeClr>
              </a:solidFill>
              <a:latin typeface="Franklin Gothic Medium" panose="020B0603020102020204" pitchFamily="34" charset="0"/>
            </a:endParaRPr>
          </a:p>
        </p:txBody>
      </p:sp>
      <p:sp>
        <p:nvSpPr>
          <p:cNvPr id="3" name="Content Placeholder 2">
            <a:extLst>
              <a:ext uri="{FF2B5EF4-FFF2-40B4-BE49-F238E27FC236}">
                <a16:creationId xmlns:a16="http://schemas.microsoft.com/office/drawing/2014/main" id="{9BE75C66-1F91-431D-BC1B-6E3EFC579B49}"/>
              </a:ext>
            </a:extLst>
          </p:cNvPr>
          <p:cNvSpPr>
            <a:spLocks noGrp="1"/>
          </p:cNvSpPr>
          <p:nvPr>
            <p:ph idx="1"/>
          </p:nvPr>
        </p:nvSpPr>
        <p:spPr>
          <a:xfrm>
            <a:off x="609600" y="1404703"/>
            <a:ext cx="10972800" cy="4754563"/>
          </a:xfrm>
        </p:spPr>
        <p:txBody>
          <a:bodyPr/>
          <a:lstStyle/>
          <a:p>
            <a:r>
              <a:rPr lang="en-US" dirty="0"/>
              <a:t>Enables consultants to get DATA from clients (DOT’s, USACE, teaming partners)</a:t>
            </a:r>
          </a:p>
          <a:p>
            <a:pPr lvl="1"/>
            <a:r>
              <a:rPr lang="en-US" dirty="0"/>
              <a:t>Use data without re-inputting it </a:t>
            </a:r>
            <a:r>
              <a:rPr lang="en-US" u="sng" dirty="0"/>
              <a:t>– reduces costs!</a:t>
            </a:r>
          </a:p>
          <a:p>
            <a:r>
              <a:rPr lang="en-US" dirty="0"/>
              <a:t>Eliminate redundant data entry internally</a:t>
            </a:r>
          </a:p>
          <a:p>
            <a:pPr lvl="1"/>
            <a:r>
              <a:rPr lang="en-US" dirty="0"/>
              <a:t>Fewer errors and reduces cost of internal processes</a:t>
            </a:r>
          </a:p>
          <a:p>
            <a:r>
              <a:rPr lang="en-US" dirty="0"/>
              <a:t>Optimize your internal process for producing data</a:t>
            </a:r>
          </a:p>
          <a:p>
            <a:pPr lvl="1"/>
            <a:r>
              <a:rPr lang="en-US" dirty="0"/>
              <a:t>Don’t need to have a different process for each client/owner</a:t>
            </a:r>
          </a:p>
          <a:p>
            <a:pPr lvl="1"/>
            <a:r>
              <a:rPr lang="en-US" dirty="0"/>
              <a:t>More efficient, more reliable data, lower </a:t>
            </a:r>
            <a:r>
              <a:rPr lang="en-US" b="1" u="sng" dirty="0">
                <a:solidFill>
                  <a:srgbClr val="FF0000"/>
                </a:solidFill>
              </a:rPr>
              <a:t>risk</a:t>
            </a:r>
          </a:p>
          <a:p>
            <a:r>
              <a:rPr lang="en-US" dirty="0"/>
              <a:t>Do more design instead of data manipulation</a:t>
            </a:r>
          </a:p>
          <a:p>
            <a:pPr lvl="1"/>
            <a:endParaRPr lang="en-US" b="1" u="sng" dirty="0">
              <a:solidFill>
                <a:srgbClr val="FF0000"/>
              </a:solidFill>
            </a:endParaRPr>
          </a:p>
        </p:txBody>
      </p:sp>
    </p:spTree>
    <p:extLst>
      <p:ext uri="{BB962C8B-B14F-4D97-AF65-F5344CB8AC3E}">
        <p14:creationId xmlns:p14="http://schemas.microsoft.com/office/powerpoint/2010/main" val="23101085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1924A0-E67E-42E9-8B8C-CAACB77EBB22}"/>
              </a:ext>
            </a:extLst>
          </p:cNvPr>
          <p:cNvSpPr>
            <a:spLocks noGrp="1"/>
          </p:cNvSpPr>
          <p:nvPr>
            <p:ph type="title"/>
          </p:nvPr>
        </p:nvSpPr>
        <p:spPr/>
        <p:txBody>
          <a:bodyPr/>
          <a:lstStyle/>
          <a:p>
            <a:r>
              <a:rPr lang="en-US" dirty="0">
                <a:solidFill>
                  <a:schemeClr val="tx1"/>
                </a:solidFill>
              </a:rPr>
              <a:t>Benefits for Owners</a:t>
            </a:r>
          </a:p>
        </p:txBody>
      </p:sp>
      <p:sp>
        <p:nvSpPr>
          <p:cNvPr id="5" name="TextBox 4">
            <a:extLst>
              <a:ext uri="{FF2B5EF4-FFF2-40B4-BE49-F238E27FC236}">
                <a16:creationId xmlns:a16="http://schemas.microsoft.com/office/drawing/2014/main" id="{A243B080-0CDB-430E-9E5D-C89B57066A0F}"/>
              </a:ext>
            </a:extLst>
          </p:cNvPr>
          <p:cNvSpPr txBox="1"/>
          <p:nvPr/>
        </p:nvSpPr>
        <p:spPr>
          <a:xfrm>
            <a:off x="1295400" y="5577583"/>
            <a:ext cx="9144000" cy="461665"/>
          </a:xfrm>
          <a:prstGeom prst="rect">
            <a:avLst/>
          </a:prstGeom>
          <a:solidFill>
            <a:schemeClr val="bg1">
              <a:lumMod val="50000"/>
              <a:lumOff val="50000"/>
              <a:alpha val="71000"/>
            </a:schemeClr>
          </a:solidFill>
        </p:spPr>
        <p:txBody>
          <a:bodyPr wrap="square" rtlCol="0">
            <a:spAutoFit/>
          </a:bodyPr>
          <a:lstStyle/>
          <a:p>
            <a:pPr algn="ctr"/>
            <a:endParaRPr lang="en-GB" sz="2400" dirty="0">
              <a:solidFill>
                <a:schemeClr val="bg1">
                  <a:lumMod val="50000"/>
                </a:schemeClr>
              </a:solidFill>
              <a:latin typeface="Franklin Gothic Medium" panose="020B0603020102020204" pitchFamily="34" charset="0"/>
            </a:endParaRPr>
          </a:p>
        </p:txBody>
      </p:sp>
      <p:sp>
        <p:nvSpPr>
          <p:cNvPr id="3" name="Content Placeholder 2">
            <a:extLst>
              <a:ext uri="{FF2B5EF4-FFF2-40B4-BE49-F238E27FC236}">
                <a16:creationId xmlns:a16="http://schemas.microsoft.com/office/drawing/2014/main" id="{9BE75C66-1F91-431D-BC1B-6E3EFC579B49}"/>
              </a:ext>
            </a:extLst>
          </p:cNvPr>
          <p:cNvSpPr>
            <a:spLocks noGrp="1"/>
          </p:cNvSpPr>
          <p:nvPr>
            <p:ph idx="1"/>
          </p:nvPr>
        </p:nvSpPr>
        <p:spPr>
          <a:xfrm>
            <a:off x="609600" y="1404703"/>
            <a:ext cx="10972800" cy="4754563"/>
          </a:xfrm>
        </p:spPr>
        <p:txBody>
          <a:bodyPr/>
          <a:lstStyle/>
          <a:p>
            <a:r>
              <a:rPr lang="en-US" dirty="0"/>
              <a:t>More reliable data provided </a:t>
            </a:r>
            <a:r>
              <a:rPr lang="en-US"/>
              <a:t>to owners</a:t>
            </a:r>
            <a:endParaRPr lang="en-US" u="sng" dirty="0"/>
          </a:p>
          <a:p>
            <a:r>
              <a:rPr lang="en-US" dirty="0"/>
              <a:t>Enables contractors to use DATA</a:t>
            </a:r>
          </a:p>
          <a:p>
            <a:pPr lvl="1"/>
            <a:r>
              <a:rPr lang="en-US" dirty="0"/>
              <a:t>Optimize construction, reduce risk, safer/more reliable</a:t>
            </a:r>
          </a:p>
          <a:p>
            <a:r>
              <a:rPr lang="en-US" dirty="0"/>
              <a:t>Eliminate redundant data entry internally</a:t>
            </a:r>
          </a:p>
          <a:p>
            <a:pPr lvl="1"/>
            <a:r>
              <a:rPr lang="en-US" dirty="0"/>
              <a:t>Fewer errors and reduces cost of internal processes</a:t>
            </a:r>
          </a:p>
          <a:p>
            <a:r>
              <a:rPr lang="en-US" dirty="0"/>
              <a:t>Optimize your internal process for producing data and sharing data among data consumers</a:t>
            </a:r>
          </a:p>
          <a:p>
            <a:r>
              <a:rPr lang="en-US" dirty="0"/>
              <a:t>Reduce software integration costs</a:t>
            </a:r>
          </a:p>
        </p:txBody>
      </p:sp>
    </p:spTree>
    <p:extLst>
      <p:ext uri="{BB962C8B-B14F-4D97-AF65-F5344CB8AC3E}">
        <p14:creationId xmlns:p14="http://schemas.microsoft.com/office/powerpoint/2010/main" val="23420683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03FFB2-39F7-47A2-8D36-C3181CE6A548}"/>
              </a:ext>
            </a:extLst>
          </p:cNvPr>
          <p:cNvSpPr>
            <a:spLocks noGrp="1"/>
          </p:cNvSpPr>
          <p:nvPr>
            <p:ph type="title"/>
          </p:nvPr>
        </p:nvSpPr>
        <p:spPr/>
        <p:txBody>
          <a:bodyPr/>
          <a:lstStyle/>
          <a:p>
            <a:r>
              <a:rPr lang="en-US" dirty="0"/>
              <a:t>Status of DIGGS</a:t>
            </a:r>
          </a:p>
        </p:txBody>
      </p:sp>
      <p:sp>
        <p:nvSpPr>
          <p:cNvPr id="3" name="Content Placeholder 2">
            <a:extLst>
              <a:ext uri="{FF2B5EF4-FFF2-40B4-BE49-F238E27FC236}">
                <a16:creationId xmlns:a16="http://schemas.microsoft.com/office/drawing/2014/main" id="{4D976AF9-9634-4689-901D-41F359283DF6}"/>
              </a:ext>
            </a:extLst>
          </p:cNvPr>
          <p:cNvSpPr>
            <a:spLocks noGrp="1"/>
          </p:cNvSpPr>
          <p:nvPr>
            <p:ph idx="1"/>
          </p:nvPr>
        </p:nvSpPr>
        <p:spPr/>
        <p:txBody>
          <a:bodyPr/>
          <a:lstStyle/>
          <a:p>
            <a:r>
              <a:rPr lang="en-US" dirty="0"/>
              <a:t>DIGGS version 2.5 released in 2018</a:t>
            </a:r>
          </a:p>
          <a:p>
            <a:pPr lvl="1"/>
            <a:r>
              <a:rPr lang="en-US" dirty="0"/>
              <a:t>Dataforensics has tested this extensively with ODOT’s data</a:t>
            </a:r>
          </a:p>
          <a:p>
            <a:pPr lvl="1"/>
            <a:r>
              <a:rPr lang="en-US" dirty="0"/>
              <a:t>ODOT has tested this extensively with ODOT data and consultants data</a:t>
            </a:r>
          </a:p>
          <a:p>
            <a:pPr lvl="1"/>
            <a:r>
              <a:rPr lang="en-US" dirty="0"/>
              <a:t>Dataforensics has tested this extensively with CPT data</a:t>
            </a:r>
          </a:p>
        </p:txBody>
      </p:sp>
    </p:spTree>
    <p:extLst>
      <p:ext uri="{BB962C8B-B14F-4D97-AF65-F5344CB8AC3E}">
        <p14:creationId xmlns:p14="http://schemas.microsoft.com/office/powerpoint/2010/main" val="382999774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2FC054-E5A5-4338-8949-9A5BACDFD3CE}"/>
              </a:ext>
            </a:extLst>
          </p:cNvPr>
          <p:cNvSpPr>
            <a:spLocks noGrp="1"/>
          </p:cNvSpPr>
          <p:nvPr>
            <p:ph type="title"/>
          </p:nvPr>
        </p:nvSpPr>
        <p:spPr/>
        <p:txBody>
          <a:bodyPr/>
          <a:lstStyle/>
          <a:p>
            <a:r>
              <a:rPr lang="en-US" dirty="0"/>
              <a:t>Keynetix DIGGS Conversion Tool</a:t>
            </a:r>
          </a:p>
        </p:txBody>
      </p:sp>
      <p:sp>
        <p:nvSpPr>
          <p:cNvPr id="3" name="Content Placeholder 2">
            <a:extLst>
              <a:ext uri="{FF2B5EF4-FFF2-40B4-BE49-F238E27FC236}">
                <a16:creationId xmlns:a16="http://schemas.microsoft.com/office/drawing/2014/main" id="{D60FF3D6-26C5-46C3-9BE2-3D7E0821A78B}"/>
              </a:ext>
            </a:extLst>
          </p:cNvPr>
          <p:cNvSpPr>
            <a:spLocks noGrp="1"/>
          </p:cNvSpPr>
          <p:nvPr>
            <p:ph idx="1"/>
          </p:nvPr>
        </p:nvSpPr>
        <p:spPr/>
        <p:txBody>
          <a:bodyPr/>
          <a:lstStyle/>
          <a:p>
            <a:r>
              <a:rPr lang="en-US" dirty="0"/>
              <a:t>Create DIGGS files from Excel, gINT, AGS, HoleBASE</a:t>
            </a:r>
          </a:p>
        </p:txBody>
      </p:sp>
      <p:pic>
        <p:nvPicPr>
          <p:cNvPr id="7" name="Picture 6">
            <a:extLst>
              <a:ext uri="{FF2B5EF4-FFF2-40B4-BE49-F238E27FC236}">
                <a16:creationId xmlns:a16="http://schemas.microsoft.com/office/drawing/2014/main" id="{22D041FF-F049-4E72-AD95-95278D12B9FA}"/>
              </a:ext>
            </a:extLst>
          </p:cNvPr>
          <p:cNvPicPr>
            <a:picLocks noChangeAspect="1"/>
          </p:cNvPicPr>
          <p:nvPr/>
        </p:nvPicPr>
        <p:blipFill>
          <a:blip r:embed="rId2"/>
          <a:stretch>
            <a:fillRect/>
          </a:stretch>
        </p:blipFill>
        <p:spPr>
          <a:xfrm>
            <a:off x="0" y="1333500"/>
            <a:ext cx="12192000" cy="5345136"/>
          </a:xfrm>
          <a:prstGeom prst="rect">
            <a:avLst/>
          </a:prstGeom>
        </p:spPr>
      </p:pic>
    </p:spTree>
    <p:extLst>
      <p:ext uri="{BB962C8B-B14F-4D97-AF65-F5344CB8AC3E}">
        <p14:creationId xmlns:p14="http://schemas.microsoft.com/office/powerpoint/2010/main" val="391641340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pPr algn="ctr"/>
            <a:r>
              <a:rPr lang="en-GB" b="1" dirty="0">
                <a:solidFill>
                  <a:schemeClr val="tx1"/>
                </a:solidFill>
                <a:latin typeface="+mj-lt"/>
              </a:rPr>
              <a:t>Challenge 1</a:t>
            </a:r>
            <a:br>
              <a:rPr lang="en-GB" b="1" dirty="0">
                <a:solidFill>
                  <a:schemeClr val="tx1"/>
                </a:solidFill>
                <a:latin typeface="+mj-lt"/>
              </a:rPr>
            </a:br>
            <a:r>
              <a:rPr lang="en-GB" b="1" dirty="0">
                <a:solidFill>
                  <a:schemeClr val="tx1"/>
                </a:solidFill>
                <a:latin typeface="+mj-lt"/>
              </a:rPr>
              <a:t>What is Geotechnical Data?</a:t>
            </a:r>
          </a:p>
        </p:txBody>
      </p:sp>
    </p:spTree>
    <p:extLst>
      <p:ext uri="{BB962C8B-B14F-4D97-AF65-F5344CB8AC3E}">
        <p14:creationId xmlns:p14="http://schemas.microsoft.com/office/powerpoint/2010/main" val="189293141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2FC054-E5A5-4338-8949-9A5BACDFD3CE}"/>
              </a:ext>
            </a:extLst>
          </p:cNvPr>
          <p:cNvSpPr>
            <a:spLocks noGrp="1"/>
          </p:cNvSpPr>
          <p:nvPr>
            <p:ph type="title"/>
          </p:nvPr>
        </p:nvSpPr>
        <p:spPr/>
        <p:txBody>
          <a:bodyPr/>
          <a:lstStyle/>
          <a:p>
            <a:r>
              <a:rPr lang="en-US" dirty="0"/>
              <a:t>Dataforensics DIGGS Conversion Tool</a:t>
            </a:r>
          </a:p>
        </p:txBody>
      </p:sp>
      <p:pic>
        <p:nvPicPr>
          <p:cNvPr id="5" name="Picture 4">
            <a:extLst>
              <a:ext uri="{FF2B5EF4-FFF2-40B4-BE49-F238E27FC236}">
                <a16:creationId xmlns:a16="http://schemas.microsoft.com/office/drawing/2014/main" id="{BAAD36F2-5F55-4D0F-9C51-8E21D3AF2B72}"/>
              </a:ext>
            </a:extLst>
          </p:cNvPr>
          <p:cNvPicPr>
            <a:picLocks noChangeAspect="1"/>
          </p:cNvPicPr>
          <p:nvPr/>
        </p:nvPicPr>
        <p:blipFill>
          <a:blip r:embed="rId2"/>
          <a:stretch>
            <a:fillRect/>
          </a:stretch>
        </p:blipFill>
        <p:spPr>
          <a:xfrm>
            <a:off x="1181100" y="1143000"/>
            <a:ext cx="10363200" cy="5363077"/>
          </a:xfrm>
          <a:prstGeom prst="rect">
            <a:avLst/>
          </a:prstGeom>
        </p:spPr>
      </p:pic>
    </p:spTree>
    <p:extLst>
      <p:ext uri="{BB962C8B-B14F-4D97-AF65-F5344CB8AC3E}">
        <p14:creationId xmlns:p14="http://schemas.microsoft.com/office/powerpoint/2010/main" val="166440127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54157C-7C6D-4AC9-B552-6B9DFD95C3E3}"/>
              </a:ext>
            </a:extLst>
          </p:cNvPr>
          <p:cNvSpPr>
            <a:spLocks noGrp="1"/>
          </p:cNvSpPr>
          <p:nvPr>
            <p:ph type="title"/>
          </p:nvPr>
        </p:nvSpPr>
        <p:spPr/>
        <p:txBody>
          <a:bodyPr/>
          <a:lstStyle/>
          <a:p>
            <a:r>
              <a:rPr lang="en-US" dirty="0"/>
              <a:t>DIGGS Status</a:t>
            </a:r>
          </a:p>
        </p:txBody>
      </p:sp>
      <p:sp>
        <p:nvSpPr>
          <p:cNvPr id="3" name="Content Placeholder 2">
            <a:extLst>
              <a:ext uri="{FF2B5EF4-FFF2-40B4-BE49-F238E27FC236}">
                <a16:creationId xmlns:a16="http://schemas.microsoft.com/office/drawing/2014/main" id="{B917A589-4E38-471C-BC85-0984E7A0FAA4}"/>
              </a:ext>
            </a:extLst>
          </p:cNvPr>
          <p:cNvSpPr>
            <a:spLocks noGrp="1"/>
          </p:cNvSpPr>
          <p:nvPr>
            <p:ph idx="1"/>
          </p:nvPr>
        </p:nvSpPr>
        <p:spPr/>
        <p:txBody>
          <a:bodyPr/>
          <a:lstStyle/>
          <a:p>
            <a:r>
              <a:rPr lang="en-US" dirty="0" err="1"/>
              <a:t>Conetec</a:t>
            </a:r>
            <a:r>
              <a:rPr lang="en-US" dirty="0"/>
              <a:t> is able to generate DIGGS files natively (CPT)</a:t>
            </a:r>
          </a:p>
          <a:p>
            <a:r>
              <a:rPr lang="en-US" dirty="0"/>
              <a:t>FHWA has a project with WSP to develop a web-based tool for generating DIGGS data.</a:t>
            </a:r>
          </a:p>
          <a:p>
            <a:r>
              <a:rPr lang="en-US" dirty="0"/>
              <a:t>Various other DOT’s and USACE are actively looking at requiring DIGGS</a:t>
            </a:r>
          </a:p>
          <a:p>
            <a:endParaRPr lang="en-US" dirty="0"/>
          </a:p>
        </p:txBody>
      </p:sp>
    </p:spTree>
    <p:extLst>
      <p:ext uri="{BB962C8B-B14F-4D97-AF65-F5344CB8AC3E}">
        <p14:creationId xmlns:p14="http://schemas.microsoft.com/office/powerpoint/2010/main" val="107783341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DE1287-5A77-46BD-A3EF-6657982E6FF0}"/>
              </a:ext>
            </a:extLst>
          </p:cNvPr>
          <p:cNvSpPr>
            <a:spLocks noGrp="1"/>
          </p:cNvSpPr>
          <p:nvPr>
            <p:ph type="title"/>
          </p:nvPr>
        </p:nvSpPr>
        <p:spPr/>
        <p:txBody>
          <a:bodyPr/>
          <a:lstStyle/>
          <a:p>
            <a:r>
              <a:rPr lang="en-US" dirty="0"/>
              <a:t>How Can I Begin Using DIGGS?</a:t>
            </a:r>
          </a:p>
        </p:txBody>
      </p:sp>
      <p:sp>
        <p:nvSpPr>
          <p:cNvPr id="3" name="Content Placeholder 2">
            <a:extLst>
              <a:ext uri="{FF2B5EF4-FFF2-40B4-BE49-F238E27FC236}">
                <a16:creationId xmlns:a16="http://schemas.microsoft.com/office/drawing/2014/main" id="{7A2845FA-BDE9-4EBF-8AAD-9A8EE08EA9C8}"/>
              </a:ext>
            </a:extLst>
          </p:cNvPr>
          <p:cNvSpPr>
            <a:spLocks noGrp="1"/>
          </p:cNvSpPr>
          <p:nvPr>
            <p:ph idx="1"/>
          </p:nvPr>
        </p:nvSpPr>
        <p:spPr/>
        <p:txBody>
          <a:bodyPr/>
          <a:lstStyle/>
          <a:p>
            <a:r>
              <a:rPr lang="en-US" dirty="0"/>
              <a:t>To generate DIGGS data automatically:</a:t>
            </a:r>
          </a:p>
          <a:p>
            <a:pPr lvl="1"/>
            <a:r>
              <a:rPr lang="en-US" dirty="0"/>
              <a:t>You need an export mapping to export from your data structure to DIGGS</a:t>
            </a:r>
          </a:p>
          <a:p>
            <a:r>
              <a:rPr lang="en-US" dirty="0"/>
              <a:t>To import DIGGS data automatically:</a:t>
            </a:r>
          </a:p>
          <a:p>
            <a:pPr lvl="1"/>
            <a:r>
              <a:rPr lang="en-US" dirty="0"/>
              <a:t>You need an import mapping to import from DIGGS to your data structure</a:t>
            </a:r>
          </a:p>
          <a:p>
            <a:r>
              <a:rPr lang="en-US" dirty="0"/>
              <a:t>For more information talk to me here at the conference or email me at sdeaton@Dataforensics.net</a:t>
            </a:r>
          </a:p>
        </p:txBody>
      </p:sp>
    </p:spTree>
    <p:extLst>
      <p:ext uri="{BB962C8B-B14F-4D97-AF65-F5344CB8AC3E}">
        <p14:creationId xmlns:p14="http://schemas.microsoft.com/office/powerpoint/2010/main" val="256245668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22ED54-3097-49FC-A2FA-959A2C66F34A}"/>
              </a:ext>
            </a:extLst>
          </p:cNvPr>
          <p:cNvSpPr>
            <a:spLocks noGrp="1"/>
          </p:cNvSpPr>
          <p:nvPr>
            <p:ph type="title"/>
          </p:nvPr>
        </p:nvSpPr>
        <p:spPr/>
        <p:txBody>
          <a:bodyPr/>
          <a:lstStyle/>
          <a:p>
            <a:r>
              <a:rPr lang="en-US" altLang="en-US" dirty="0"/>
              <a:t>Data Management Maturity Model</a:t>
            </a:r>
            <a:endParaRPr lang="en-US" b="1" dirty="0"/>
          </a:p>
        </p:txBody>
      </p:sp>
      <p:graphicFrame>
        <p:nvGraphicFramePr>
          <p:cNvPr id="5" name="Object 3">
            <a:extLst>
              <a:ext uri="{FF2B5EF4-FFF2-40B4-BE49-F238E27FC236}">
                <a16:creationId xmlns:a16="http://schemas.microsoft.com/office/drawing/2014/main" id="{23A8ABD1-B926-4FEF-A751-A4BDE4F1F9D2}"/>
              </a:ext>
            </a:extLst>
          </p:cNvPr>
          <p:cNvGraphicFramePr>
            <a:graphicFrameLocks noChangeAspect="1"/>
          </p:cNvGraphicFramePr>
          <p:nvPr>
            <p:extLst>
              <p:ext uri="{D42A27DB-BD31-4B8C-83A1-F6EECF244321}">
                <p14:modId xmlns:p14="http://schemas.microsoft.com/office/powerpoint/2010/main" val="2192392385"/>
              </p:ext>
            </p:extLst>
          </p:nvPr>
        </p:nvGraphicFramePr>
        <p:xfrm>
          <a:off x="1981200" y="1600200"/>
          <a:ext cx="8045450" cy="4832350"/>
        </p:xfrm>
        <a:graphic>
          <a:graphicData uri="http://schemas.openxmlformats.org/presentationml/2006/ole">
            <mc:AlternateContent xmlns:mc="http://schemas.openxmlformats.org/markup-compatibility/2006">
              <mc:Choice xmlns:v="urn:schemas-microsoft-com:vml" Requires="v">
                <p:oleObj spid="_x0000_s1026" name="Visio" r:id="rId3" imgW="6583375" imgH="3954780" progId="Visio.Drawing.11">
                  <p:embed/>
                </p:oleObj>
              </mc:Choice>
              <mc:Fallback>
                <p:oleObj name="Visio" r:id="rId3" imgW="6583375" imgH="3954780" progId="Visio.Drawing.11">
                  <p:embed/>
                  <p:pic>
                    <p:nvPicPr>
                      <p:cNvPr id="5" name="Object 3">
                        <a:extLst>
                          <a:ext uri="{FF2B5EF4-FFF2-40B4-BE49-F238E27FC236}">
                            <a16:creationId xmlns:a16="http://schemas.microsoft.com/office/drawing/2014/main" id="{23A8ABD1-B926-4FEF-A751-A4BDE4F1F9D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81200" y="1600200"/>
                        <a:ext cx="8045450" cy="4832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6" name="Text Box 4">
            <a:extLst>
              <a:ext uri="{FF2B5EF4-FFF2-40B4-BE49-F238E27FC236}">
                <a16:creationId xmlns:a16="http://schemas.microsoft.com/office/drawing/2014/main" id="{08169638-65B0-4160-B1A4-9A0244E77783}"/>
              </a:ext>
            </a:extLst>
          </p:cNvPr>
          <p:cNvSpPr txBox="1">
            <a:spLocks noChangeArrowheads="1"/>
          </p:cNvSpPr>
          <p:nvPr/>
        </p:nvSpPr>
        <p:spPr bwMode="auto">
          <a:xfrm>
            <a:off x="3048000" y="1203325"/>
            <a:ext cx="6781800"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1400" dirty="0"/>
              <a:t> </a:t>
            </a:r>
            <a:r>
              <a:rPr lang="en-US" altLang="en-US" sz="1400" dirty="0" err="1"/>
              <a:t>Pareek</a:t>
            </a:r>
            <a:r>
              <a:rPr lang="en-US" altLang="en-US" sz="1400" dirty="0"/>
              <a:t>, D. (2007) “Business Intelligence for Telecommunications”</a:t>
            </a:r>
          </a:p>
          <a:p>
            <a:pPr eaLnBrk="1" hangingPunct="1"/>
            <a:r>
              <a:rPr lang="en-US" altLang="en-US" dirty="0"/>
              <a:t> </a:t>
            </a:r>
          </a:p>
        </p:txBody>
      </p:sp>
      <p:sp>
        <p:nvSpPr>
          <p:cNvPr id="3" name="TextBox 2">
            <a:extLst>
              <a:ext uri="{FF2B5EF4-FFF2-40B4-BE49-F238E27FC236}">
                <a16:creationId xmlns:a16="http://schemas.microsoft.com/office/drawing/2014/main" id="{52A301D7-B32C-4FD5-A658-9C2203A78921}"/>
              </a:ext>
            </a:extLst>
          </p:cNvPr>
          <p:cNvSpPr txBox="1"/>
          <p:nvPr/>
        </p:nvSpPr>
        <p:spPr>
          <a:xfrm>
            <a:off x="7239000" y="1727537"/>
            <a:ext cx="990600" cy="1015663"/>
          </a:xfrm>
          <a:prstGeom prst="rect">
            <a:avLst/>
          </a:prstGeom>
          <a:noFill/>
        </p:spPr>
        <p:txBody>
          <a:bodyPr wrap="square" rtlCol="0">
            <a:spAutoFit/>
          </a:bodyPr>
          <a:lstStyle/>
          <a:p>
            <a:r>
              <a:rPr lang="en-US" sz="6000" b="1" dirty="0">
                <a:solidFill>
                  <a:srgbClr val="FF0000"/>
                </a:solidFill>
              </a:rPr>
              <a:t>AI</a:t>
            </a:r>
          </a:p>
        </p:txBody>
      </p:sp>
    </p:spTree>
    <p:extLst>
      <p:ext uri="{BB962C8B-B14F-4D97-AF65-F5344CB8AC3E}">
        <p14:creationId xmlns:p14="http://schemas.microsoft.com/office/powerpoint/2010/main" val="207452914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ctrTitle"/>
          </p:nvPr>
        </p:nvSpPr>
        <p:spPr>
          <a:xfrm>
            <a:off x="2286000" y="990600"/>
            <a:ext cx="7772400" cy="4972050"/>
          </a:xfrm>
        </p:spPr>
        <p:txBody>
          <a:bodyPr/>
          <a:lstStyle/>
          <a:p>
            <a:r>
              <a:rPr lang="en-US" sz="3200" dirty="0"/>
              <a:t>Thank you to all the assistance provided by all Ohio DOT OGE personnel involved in the review process.</a:t>
            </a:r>
            <a:br>
              <a:rPr lang="en-US" sz="3200" dirty="0"/>
            </a:br>
            <a:br>
              <a:rPr lang="en-US" sz="3200" dirty="0"/>
            </a:br>
            <a:r>
              <a:rPr lang="en-US" sz="3200" dirty="0"/>
              <a:t>Special recognition is afforded to Chris </a:t>
            </a:r>
            <a:r>
              <a:rPr lang="en-US" sz="3200" dirty="0" err="1"/>
              <a:t>Merklin</a:t>
            </a:r>
            <a:r>
              <a:rPr lang="en-US" sz="3200" dirty="0"/>
              <a:t>, Steve Taliaferro and Paul Painter who have been instrumental in this review process</a:t>
            </a:r>
          </a:p>
        </p:txBody>
      </p:sp>
      <p:pic>
        <p:nvPicPr>
          <p:cNvPr id="3" name="Picture 2">
            <a:extLst>
              <a:ext uri="{FF2B5EF4-FFF2-40B4-BE49-F238E27FC236}">
                <a16:creationId xmlns:a16="http://schemas.microsoft.com/office/drawing/2014/main" id="{EB8BA21E-F1E5-4553-89B3-A8AA9FB1BE9B}"/>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04800" y="4876800"/>
            <a:ext cx="1981200" cy="1981200"/>
          </a:xfrm>
          <a:prstGeom prst="rect">
            <a:avLst/>
          </a:prstGeom>
        </p:spPr>
      </p:pic>
    </p:spTree>
    <p:extLst>
      <p:ext uri="{BB962C8B-B14F-4D97-AF65-F5344CB8AC3E}">
        <p14:creationId xmlns:p14="http://schemas.microsoft.com/office/powerpoint/2010/main" val="95995707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dirty="0"/>
              <a:t>Geotechnical Data</a:t>
            </a:r>
          </a:p>
        </p:txBody>
      </p:sp>
      <p:sp>
        <p:nvSpPr>
          <p:cNvPr id="3" name="Text Placeholder 2"/>
          <p:cNvSpPr>
            <a:spLocks noGrp="1"/>
          </p:cNvSpPr>
          <p:nvPr>
            <p:ph idx="1"/>
          </p:nvPr>
        </p:nvSpPr>
        <p:spPr/>
        <p:txBody>
          <a:bodyPr/>
          <a:lstStyle/>
          <a:p>
            <a:pPr marL="0" indent="0">
              <a:buNone/>
            </a:pPr>
            <a:r>
              <a:rPr lang="en-GB" dirty="0"/>
              <a:t>“facts or figures obtained from all phases of a geotechnical project, including derivations from other data</a:t>
            </a:r>
          </a:p>
          <a:p>
            <a:pPr marL="0" indent="0">
              <a:buNone/>
            </a:pPr>
            <a:endParaRPr lang="en-GB" dirty="0"/>
          </a:p>
          <a:p>
            <a:pPr marL="0" indent="0">
              <a:buNone/>
            </a:pPr>
            <a:r>
              <a:rPr lang="en-GB" dirty="0"/>
              <a:t>NOTE Facts and figures might include text, numbers and formulae.”</a:t>
            </a:r>
          </a:p>
          <a:p>
            <a:pPr marL="0" indent="0">
              <a:buNone/>
            </a:pPr>
            <a:endParaRPr lang="en-GB" dirty="0"/>
          </a:p>
          <a:p>
            <a:pPr marL="0" indent="0">
              <a:buNone/>
            </a:pPr>
            <a:r>
              <a:rPr lang="en-GB" sz="1600" i="1" dirty="0"/>
              <a:t>Source: BS 8574:2014 Code of practice for the management of geotechnical data for ground engineering projects</a:t>
            </a:r>
          </a:p>
          <a:p>
            <a:endParaRPr lang="en-GB" dirty="0"/>
          </a:p>
        </p:txBody>
      </p:sp>
    </p:spTree>
    <p:extLst>
      <p:ext uri="{BB962C8B-B14F-4D97-AF65-F5344CB8AC3E}">
        <p14:creationId xmlns:p14="http://schemas.microsoft.com/office/powerpoint/2010/main" val="36015799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1529082" y="5265004"/>
            <a:ext cx="9144000" cy="830997"/>
          </a:xfrm>
          <a:prstGeom prst="rect">
            <a:avLst/>
          </a:prstGeom>
          <a:solidFill>
            <a:schemeClr val="bg1">
              <a:lumMod val="50000"/>
              <a:lumOff val="50000"/>
              <a:alpha val="71000"/>
            </a:schemeClr>
          </a:solidFill>
        </p:spPr>
        <p:txBody>
          <a:bodyPr wrap="square" rtlCol="0">
            <a:spAutoFit/>
          </a:bodyPr>
          <a:lstStyle/>
          <a:p>
            <a:pPr algn="ctr"/>
            <a:r>
              <a:rPr lang="en-GB" sz="4800" dirty="0">
                <a:solidFill>
                  <a:srgbClr val="FF0000"/>
                </a:solidFill>
                <a:latin typeface="Franklin Gothic Medium" panose="020B0603020102020204" pitchFamily="34" charset="0"/>
              </a:rPr>
              <a:t>You have data</a:t>
            </a:r>
          </a:p>
        </p:txBody>
      </p:sp>
      <p:sp>
        <p:nvSpPr>
          <p:cNvPr id="2" name="Title 1"/>
          <p:cNvSpPr>
            <a:spLocks noGrp="1"/>
          </p:cNvSpPr>
          <p:nvPr>
            <p:ph type="title"/>
          </p:nvPr>
        </p:nvSpPr>
        <p:spPr/>
        <p:txBody>
          <a:bodyPr>
            <a:normAutofit/>
          </a:bodyPr>
          <a:lstStyle/>
          <a:p>
            <a:r>
              <a:rPr lang="en-GB" dirty="0"/>
              <a:t>Data or Information</a:t>
            </a:r>
          </a:p>
        </p:txBody>
      </p:sp>
      <p:sp>
        <p:nvSpPr>
          <p:cNvPr id="7" name="Text Placeholder 2"/>
          <p:cNvSpPr>
            <a:spLocks noGrp="1"/>
          </p:cNvSpPr>
          <p:nvPr>
            <p:ph idx="1"/>
          </p:nvPr>
        </p:nvSpPr>
        <p:spPr>
          <a:xfrm>
            <a:off x="2037083" y="1239796"/>
            <a:ext cx="8229600" cy="3835569"/>
          </a:xfrm>
        </p:spPr>
        <p:txBody>
          <a:bodyPr/>
          <a:lstStyle/>
          <a:p>
            <a:pPr marL="0" indent="0">
              <a:buNone/>
            </a:pPr>
            <a:r>
              <a:rPr lang="en-GB" dirty="0"/>
              <a:t>If you can process it into one or more formats</a:t>
            </a:r>
          </a:p>
          <a:p>
            <a:pPr marL="0" indent="0" algn="ctr">
              <a:buNone/>
            </a:pPr>
            <a:br>
              <a:rPr lang="en-GB" b="1" dirty="0"/>
            </a:br>
            <a:r>
              <a:rPr lang="en-GB" b="1" dirty="0"/>
              <a:t>without re-inputting it </a:t>
            </a:r>
          </a:p>
          <a:p>
            <a:pPr marL="0" indent="0" algn="ctr">
              <a:buNone/>
            </a:pPr>
            <a:r>
              <a:rPr lang="en-GB" b="1" dirty="0"/>
              <a:t>or </a:t>
            </a:r>
          </a:p>
          <a:p>
            <a:pPr marL="0" indent="0" algn="ctr">
              <a:buNone/>
            </a:pPr>
            <a:r>
              <a:rPr lang="en-GB" b="1" dirty="0"/>
              <a:t>without using multiple cut and paste operations</a:t>
            </a:r>
          </a:p>
          <a:p>
            <a:endParaRPr lang="en-GB" dirty="0"/>
          </a:p>
        </p:txBody>
      </p:sp>
    </p:spTree>
    <p:extLst>
      <p:ext uri="{BB962C8B-B14F-4D97-AF65-F5344CB8AC3E}">
        <p14:creationId xmlns:p14="http://schemas.microsoft.com/office/powerpoint/2010/main" val="354734460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775525" y="1412779"/>
            <a:ext cx="8752719" cy="2585323"/>
          </a:xfrm>
          <a:prstGeom prst="rect">
            <a:avLst/>
          </a:prstGeom>
          <a:noFill/>
        </p:spPr>
        <p:txBody>
          <a:bodyPr wrap="square" rtlCol="0">
            <a:spAutoFit/>
          </a:bodyPr>
          <a:lstStyle/>
          <a:p>
            <a:endParaRPr lang="en-GB" sz="2400" dirty="0">
              <a:latin typeface="Franklin Gothic Medium" panose="020B0603020102020204" pitchFamily="34" charset="0"/>
            </a:endParaRPr>
          </a:p>
          <a:p>
            <a:endParaRPr lang="en-GB" sz="2400" dirty="0">
              <a:latin typeface="Franklin Gothic Medium" panose="020B0603020102020204" pitchFamily="34" charset="0"/>
            </a:endParaRPr>
          </a:p>
          <a:p>
            <a:pPr algn="ctr"/>
            <a:endParaRPr lang="en-GB" sz="6600" dirty="0">
              <a:latin typeface="Franklin Gothic Medium" panose="020B0603020102020204" pitchFamily="34" charset="0"/>
            </a:endParaRPr>
          </a:p>
          <a:p>
            <a:endParaRPr lang="en-GB" sz="2400" dirty="0">
              <a:latin typeface="Franklin Gothic Medium" panose="020B0603020102020204" pitchFamily="34" charset="0"/>
            </a:endParaRPr>
          </a:p>
          <a:p>
            <a:endParaRPr lang="en-GB" sz="2400" dirty="0">
              <a:latin typeface="Franklin Gothic Medium" panose="020B0603020102020204" pitchFamily="34" charset="0"/>
            </a:endParaRPr>
          </a:p>
        </p:txBody>
      </p:sp>
      <p:sp>
        <p:nvSpPr>
          <p:cNvPr id="5" name="TextBox 4"/>
          <p:cNvSpPr txBox="1"/>
          <p:nvPr/>
        </p:nvSpPr>
        <p:spPr>
          <a:xfrm>
            <a:off x="1524000" y="3167105"/>
            <a:ext cx="9144000" cy="830997"/>
          </a:xfrm>
          <a:prstGeom prst="rect">
            <a:avLst/>
          </a:prstGeom>
          <a:solidFill>
            <a:schemeClr val="bg1">
              <a:lumMod val="50000"/>
              <a:lumOff val="50000"/>
              <a:alpha val="71000"/>
            </a:schemeClr>
          </a:solidFill>
        </p:spPr>
        <p:txBody>
          <a:bodyPr wrap="square" rtlCol="0">
            <a:spAutoFit/>
          </a:bodyPr>
          <a:lstStyle/>
          <a:p>
            <a:pPr algn="ctr"/>
            <a:r>
              <a:rPr lang="en-GB" sz="4800" dirty="0">
                <a:solidFill>
                  <a:srgbClr val="FF0000"/>
                </a:solidFill>
                <a:latin typeface="Franklin Gothic Medium" panose="020B0603020102020204" pitchFamily="34" charset="0"/>
              </a:rPr>
              <a:t>You have information</a:t>
            </a:r>
          </a:p>
        </p:txBody>
      </p:sp>
      <p:sp>
        <p:nvSpPr>
          <p:cNvPr id="2" name="Title 1"/>
          <p:cNvSpPr>
            <a:spLocks noGrp="1"/>
          </p:cNvSpPr>
          <p:nvPr>
            <p:ph type="title"/>
          </p:nvPr>
        </p:nvSpPr>
        <p:spPr/>
        <p:txBody>
          <a:bodyPr>
            <a:normAutofit/>
          </a:bodyPr>
          <a:lstStyle/>
          <a:p>
            <a:r>
              <a:rPr lang="en-GB" dirty="0"/>
              <a:t>Data or Information</a:t>
            </a:r>
          </a:p>
        </p:txBody>
      </p:sp>
      <p:sp>
        <p:nvSpPr>
          <p:cNvPr id="3" name="Text Placeholder 2"/>
          <p:cNvSpPr>
            <a:spLocks noGrp="1"/>
          </p:cNvSpPr>
          <p:nvPr>
            <p:ph idx="1"/>
          </p:nvPr>
        </p:nvSpPr>
        <p:spPr/>
        <p:txBody>
          <a:bodyPr/>
          <a:lstStyle/>
          <a:p>
            <a:pPr marL="0" indent="0">
              <a:buNone/>
            </a:pPr>
            <a:r>
              <a:rPr lang="en-GB" dirty="0"/>
              <a:t>If not …</a:t>
            </a:r>
          </a:p>
        </p:txBody>
      </p:sp>
    </p:spTree>
    <p:extLst>
      <p:ext uri="{BB962C8B-B14F-4D97-AF65-F5344CB8AC3E}">
        <p14:creationId xmlns:p14="http://schemas.microsoft.com/office/powerpoint/2010/main" val="79031204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522445" y="857250"/>
            <a:ext cx="9134887" cy="5143500"/>
          </a:xfrm>
          <a:prstGeom prst="rect">
            <a:avLst/>
          </a:prstGeom>
        </p:spPr>
      </p:pic>
      <p:sp>
        <p:nvSpPr>
          <p:cNvPr id="3" name="Text Placeholder 2"/>
          <p:cNvSpPr>
            <a:spLocks noGrp="1"/>
          </p:cNvSpPr>
          <p:nvPr>
            <p:ph type="body" sz="quarter" idx="14"/>
          </p:nvPr>
        </p:nvSpPr>
        <p:spPr>
          <a:xfrm>
            <a:off x="1524000" y="0"/>
            <a:ext cx="9144000" cy="979486"/>
          </a:xfrm>
        </p:spPr>
        <p:txBody>
          <a:bodyPr/>
          <a:lstStyle/>
          <a:p>
            <a:pPr marL="0" indent="0">
              <a:buNone/>
            </a:pPr>
            <a:r>
              <a:rPr lang="en-GB" dirty="0"/>
              <a:t>Quiz  - Have you been given Information or Data?</a:t>
            </a:r>
          </a:p>
        </p:txBody>
      </p:sp>
    </p:spTree>
    <p:extLst>
      <p:ext uri="{BB962C8B-B14F-4D97-AF65-F5344CB8AC3E}">
        <p14:creationId xmlns:p14="http://schemas.microsoft.com/office/powerpoint/2010/main" val="146484756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475813" y="3538835"/>
            <a:ext cx="2514600" cy="369332"/>
          </a:xfrm>
          <a:prstGeom prst="rect">
            <a:avLst/>
          </a:prstGeom>
        </p:spPr>
        <p:txBody>
          <a:bodyPr wrap="square">
            <a:spAutoFit/>
          </a:bodyPr>
          <a:lstStyle/>
          <a:p>
            <a:pPr algn="ctr"/>
            <a:r>
              <a:rPr lang="en-GB" dirty="0">
                <a:latin typeface="Franklin Gothic Medium" panose="020B0603020102020204" pitchFamily="34" charset="0"/>
              </a:rPr>
              <a:t>PDF borehole log</a:t>
            </a:r>
          </a:p>
        </p:txBody>
      </p:sp>
      <p:sp>
        <p:nvSpPr>
          <p:cNvPr id="5" name="Title 4"/>
          <p:cNvSpPr>
            <a:spLocks noGrp="1"/>
          </p:cNvSpPr>
          <p:nvPr>
            <p:ph type="title"/>
          </p:nvPr>
        </p:nvSpPr>
        <p:spPr/>
        <p:txBody>
          <a:bodyPr>
            <a:normAutofit/>
          </a:bodyPr>
          <a:lstStyle/>
          <a:p>
            <a:r>
              <a:rPr lang="en-GB" dirty="0"/>
              <a:t>Data or Information?</a:t>
            </a: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257801" y="1268046"/>
            <a:ext cx="4037913" cy="5225534"/>
          </a:xfrm>
          <a:prstGeom prst="rect">
            <a:avLst/>
          </a:prstGeom>
        </p:spPr>
      </p:pic>
    </p:spTree>
    <p:extLst>
      <p:ext uri="{BB962C8B-B14F-4D97-AF65-F5344CB8AC3E}">
        <p14:creationId xmlns:p14="http://schemas.microsoft.com/office/powerpoint/2010/main" val="23041355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522445" y="838200"/>
            <a:ext cx="9134887" cy="5143500"/>
          </a:xfrm>
          <a:prstGeom prst="rect">
            <a:avLst/>
          </a:prstGeom>
        </p:spPr>
      </p:pic>
      <p:sp>
        <p:nvSpPr>
          <p:cNvPr id="3" name="Text Placeholder 2"/>
          <p:cNvSpPr>
            <a:spLocks noGrp="1"/>
          </p:cNvSpPr>
          <p:nvPr>
            <p:ph type="body" sz="quarter" idx="14"/>
          </p:nvPr>
        </p:nvSpPr>
        <p:spPr>
          <a:xfrm>
            <a:off x="1522444" y="1"/>
            <a:ext cx="9145556" cy="839785"/>
          </a:xfrm>
        </p:spPr>
        <p:txBody>
          <a:bodyPr anchor="ctr"/>
          <a:lstStyle/>
          <a:p>
            <a:pPr marL="0" indent="0">
              <a:buNone/>
            </a:pPr>
            <a:r>
              <a:rPr lang="en-GB" dirty="0"/>
              <a:t>You have Information</a:t>
            </a:r>
          </a:p>
        </p:txBody>
      </p:sp>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828800" y="2133600"/>
            <a:ext cx="1476756" cy="1911096"/>
          </a:xfrm>
          <a:prstGeom prst="rect">
            <a:avLst/>
          </a:prstGeom>
        </p:spPr>
      </p:pic>
    </p:spTree>
    <p:extLst>
      <p:ext uri="{BB962C8B-B14F-4D97-AF65-F5344CB8AC3E}">
        <p14:creationId xmlns:p14="http://schemas.microsoft.com/office/powerpoint/2010/main" val="551572369"/>
      </p:ext>
    </p:extLst>
  </p:cSld>
  <p:clrMapOvr>
    <a:masterClrMapping/>
  </p:clrMapOvr>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14519</TotalTime>
  <Words>999</Words>
  <Application>Microsoft Office PowerPoint</Application>
  <PresentationFormat>Widescreen</PresentationFormat>
  <Paragraphs>183</Paragraphs>
  <Slides>34</Slides>
  <Notes>5</Notes>
  <HiddenSlides>0</HiddenSlides>
  <MMClips>0</MMClips>
  <ScaleCrop>false</ScaleCrop>
  <HeadingPairs>
    <vt:vector size="8" baseType="variant">
      <vt:variant>
        <vt:lpstr>Fonts Used</vt:lpstr>
      </vt:variant>
      <vt:variant>
        <vt:i4>6</vt:i4>
      </vt:variant>
      <vt:variant>
        <vt:lpstr>Theme</vt:lpstr>
      </vt:variant>
      <vt:variant>
        <vt:i4>1</vt:i4>
      </vt:variant>
      <vt:variant>
        <vt:lpstr>Embedded OLE Servers</vt:lpstr>
      </vt:variant>
      <vt:variant>
        <vt:i4>1</vt:i4>
      </vt:variant>
      <vt:variant>
        <vt:lpstr>Slide Titles</vt:lpstr>
      </vt:variant>
      <vt:variant>
        <vt:i4>34</vt:i4>
      </vt:variant>
    </vt:vector>
  </HeadingPairs>
  <TitlesOfParts>
    <vt:vector size="42" baseType="lpstr">
      <vt:lpstr>Arial</vt:lpstr>
      <vt:lpstr>Franklin Gothic Medium</vt:lpstr>
      <vt:lpstr>Seravek Light</vt:lpstr>
      <vt:lpstr>Seravek Medium</vt:lpstr>
      <vt:lpstr>Times New Roman</vt:lpstr>
      <vt:lpstr>Trebuchet MS</vt:lpstr>
      <vt:lpstr>Default Design</vt:lpstr>
      <vt:lpstr>Visio</vt:lpstr>
      <vt:lpstr>What are the benefits of Geotechnical Data Interchange?</vt:lpstr>
      <vt:lpstr>PowerPoint Presentation</vt:lpstr>
      <vt:lpstr>Challenge 1 What is Geotechnical Data?</vt:lpstr>
      <vt:lpstr>Geotechnical Data</vt:lpstr>
      <vt:lpstr>Data or Information</vt:lpstr>
      <vt:lpstr>Data or Information</vt:lpstr>
      <vt:lpstr>PowerPoint Presentation</vt:lpstr>
      <vt:lpstr>Data or Information?</vt:lpstr>
      <vt:lpstr>PowerPoint Presentation</vt:lpstr>
      <vt:lpstr>Data or Information?</vt:lpstr>
      <vt:lpstr>PowerPoint Presentation</vt:lpstr>
      <vt:lpstr>PowerPoint Presentation</vt:lpstr>
      <vt:lpstr>Overview</vt:lpstr>
      <vt:lpstr>Why do we care about data?</vt:lpstr>
      <vt:lpstr>Typical Consultant Workflow</vt:lpstr>
      <vt:lpstr>Three Golden Rules for Data Entry</vt:lpstr>
      <vt:lpstr>Three Golden Rules for Data Entry</vt:lpstr>
      <vt:lpstr>Three Golden Rules for Data Entry</vt:lpstr>
      <vt:lpstr>Data Interchange Standards</vt:lpstr>
      <vt:lpstr>PowerPoint Presentation</vt:lpstr>
      <vt:lpstr>Geotechnical Data Producers</vt:lpstr>
      <vt:lpstr>Geotechnical Data Consumers</vt:lpstr>
      <vt:lpstr>PowerPoint Presentation</vt:lpstr>
      <vt:lpstr>PowerPoint Presentation</vt:lpstr>
      <vt:lpstr>Streamline Internal Processes</vt:lpstr>
      <vt:lpstr>Benefits for Consultants</vt:lpstr>
      <vt:lpstr>Benefits for Owners</vt:lpstr>
      <vt:lpstr>Status of DIGGS</vt:lpstr>
      <vt:lpstr>Keynetix DIGGS Conversion Tool</vt:lpstr>
      <vt:lpstr>Dataforensics DIGGS Conversion Tool</vt:lpstr>
      <vt:lpstr>DIGGS Status</vt:lpstr>
      <vt:lpstr>How Can I Begin Using DIGGS?</vt:lpstr>
      <vt:lpstr>Data Management Maturity Model</vt:lpstr>
      <vt:lpstr>Thank you to all the assistance provided by all Ohio DOT OGE personnel involved in the review process.  Special recognition is afforded to Chris Merklin, Steve Taliaferro and Paul Painter who have been instrumental in this review process</vt:lpstr>
    </vt:vector>
  </TitlesOfParts>
  <Company>Georgia Tech</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Facilitating Geotechnical  Processes via Data Interchange</dc:title>
  <dc:creator>sdeaton@dataforensics.net</dc:creator>
  <cp:lastModifiedBy>Peter Narsavage</cp:lastModifiedBy>
  <cp:revision>481</cp:revision>
  <cp:lastPrinted>2001-11-02T13:38:25Z</cp:lastPrinted>
  <dcterms:created xsi:type="dcterms:W3CDTF">2001-03-12T14:38:27Z</dcterms:created>
  <dcterms:modified xsi:type="dcterms:W3CDTF">2020-02-13T01:43:29Z</dcterms:modified>
</cp:coreProperties>
</file>